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307" r:id="rId31"/>
    <p:sldId id="285" r:id="rId32"/>
    <p:sldId id="286" r:id="rId33"/>
    <p:sldId id="287" r:id="rId34"/>
    <p:sldId id="308" r:id="rId35"/>
    <p:sldId id="288" r:id="rId36"/>
    <p:sldId id="289" r:id="rId37"/>
    <p:sldId id="290" r:id="rId38"/>
    <p:sldId id="291" r:id="rId39"/>
    <p:sldId id="292" r:id="rId40"/>
    <p:sldId id="293" r:id="rId41"/>
    <p:sldId id="294" r:id="rId42"/>
    <p:sldId id="309"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x="12192000" cy="6858000"/>
  <p:notesSz cx="6858000" cy="12192000"/>
  <p:custDataLst>
    <p:tags r:id="rId57"/>
  </p:custData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7" d="100"/>
          <a:sy n="87" d="100"/>
        </p:scale>
        <p:origin x="499"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内容#df=21b33e0d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 空间直线、平面的垂直</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8DE6E660-E23B-4C9B-8A0B-B56A6641D1C0}"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df=21b33e0d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 空间直线、平面的垂直</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2ECD2DC9-C853-47F2-9D08-5C5CD57BD325}"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内容#df=21b33e0d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 空间直线、平面的垂直</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E46150E6-D4C9-4079-9F24-EB1085DD1954}"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内容#df=21b33e0d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 空间直线、平面的垂直</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488A5094-A97F-4F4E-A7B4-8059BF02674D}"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hexin?subject=math#pid=657fab7460819df2225b41b1#tid=65825cdc41cd2100092ee9fa#sourcefrom=">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ver1">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
        <p:nvSpPr>
          <p:cNvPr id="3" name="MasterShapeName"/>
          <p:cNvSpPr/>
          <p:nvPr/>
        </p:nvSpPr>
        <p:spPr>
          <a:xfrm>
            <a:off x="5577840" y="5907024"/>
            <a:ext cx="1801368" cy="859536"/>
          </a:xfrm>
          <a:prstGeom prst="rect">
            <a:avLst/>
          </a:prstGeom>
          <a:noFill/>
        </p:spPr>
        <p:txBody>
          <a:bodyPr wrap="square" lIns="0" tIns="0" rIns="0" bIns="0" rtlCol="0" anchor="ctr"/>
          <a:lstStyle/>
          <a:p>
            <a:pPr algn="ctr"/>
            <a:r>
              <a:rPr lang="en-US" sz="5200" b="1" i="0" dirty="0">
                <a:solidFill>
                  <a:srgbClr val="42ADE2"/>
                </a:solidFill>
                <a:latin typeface="Times New Roman" panose="02020603050405020304" pitchFamily="34" charset="0"/>
                <a:ea typeface="微软雅黑" panose="020B0503020204020204" pitchFamily="34" charset="-122"/>
                <a:cs typeface="Times New Roman" panose="02020603050405020304" pitchFamily="34" charset="-120"/>
              </a:rPr>
              <a:t>数 学</a:t>
            </a:r>
            <a:endParaRPr lang="en-US" sz="52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目录">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a:lstStyle/>
          <a:p>
            <a:endParaRPr lang="zh-CN" altLang="en-US"/>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E9BEE0E6-59F3-47D1-BCF8-443F1FB99481}"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ackCover">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内容#df=21b33e0db">
    <p:spTree>
      <p:nvGrpSpPr>
        <p:cNvPr id="1" name=""/>
        <p:cNvGrpSpPr/>
        <p:nvPr/>
      </p:nvGrpSpPr>
      <p:grpSpPr>
        <a:xfrm>
          <a:off x="0" y="0"/>
          <a:ext cx="0" cy="0"/>
          <a:chOff x="0" y="0"/>
          <a:chExt cx="0" cy="0"/>
        </a:xfrm>
      </p:grpSpPr>
      <p:pic>
        <p:nvPicPr>
          <p:cNvPr id="2" name="MasterShapeName" descr="preencoded.png"/>
          <p:cNvPicPr>
            <a:picLocks noChangeAspect="1"/>
          </p:cNvPicPr>
          <p:nvPr/>
        </p:nvPicPr>
        <p:blipFill>
          <a:blip r:embed="rId2"/>
          <a:stretch>
            <a:fillRect/>
          </a:stretch>
        </p:blipFill>
        <p:spPr>
          <a:xfrm>
            <a:off x="0" y="0"/>
            <a:ext cx="12188952" cy="6858000"/>
          </a:xfrm>
          <a:prstGeom prst="rect">
            <a:avLst/>
          </a:prstGeom>
        </p:spPr>
      </p:pic>
      <p:pic>
        <p:nvPicPr>
          <p:cNvPr id="3" name="MasterShapeName?linknodeid=back_to_first_catalog" descr="preencoded.png">
            <a:hlinkClick r:id="rId3" action="ppaction://hlinksldjump"/>
          </p:cNvPr>
          <p:cNvPicPr>
            <a:picLocks noChangeAspect="1"/>
          </p:cNvPicPr>
          <p:nvPr/>
        </p:nvPicPr>
        <p:blipFill>
          <a:blip r:embed="rId4"/>
          <a:stretch>
            <a:fillRect/>
          </a:stretch>
        </p:blipFill>
        <p:spPr>
          <a:xfrm>
            <a:off x="10506456" y="6437376"/>
            <a:ext cx="1691640" cy="429768"/>
          </a:xfrm>
          <a:prstGeom prst="rect">
            <a:avLst/>
          </a:prstGeom>
        </p:spPr>
      </p:pic>
      <p:sp>
        <p:nvSpPr>
          <p:cNvPr id="4" name="MasterShapeName"/>
          <p:cNvSpPr/>
          <p:nvPr/>
        </p:nvSpPr>
        <p:spPr>
          <a:xfrm>
            <a:off x="1545336" y="128016"/>
            <a:ext cx="9500616" cy="539496"/>
          </a:xfrm>
          <a:prstGeom prst="rect">
            <a:avLst/>
          </a:prstGeom>
          <a:noFill/>
        </p:spPr>
        <p:txBody>
          <a:bodyPr wrap="square" lIns="0" tIns="0" rIns="0" bIns="0" rtlCol="0" anchor="ctr"/>
          <a:lstStyle/>
          <a:p>
            <a:pPr algn="l"/>
            <a:r>
              <a:rPr lang="en-US" sz="28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 空间直线、平面的垂直</a:t>
            </a:r>
            <a:endParaRPr lang="en-US" sz="2800" dirty="0"/>
          </a:p>
        </p:txBody>
      </p:sp>
      <p:sp>
        <p:nvSpPr>
          <p:cNvPr id="5" name="MasterShapeName"/>
          <p:cNvSpPr/>
          <p:nvPr/>
        </p:nvSpPr>
        <p:spPr>
          <a:xfrm>
            <a:off x="11393424" y="237744"/>
            <a:ext cx="566928" cy="457200"/>
          </a:xfrm>
          <a:prstGeom prst="rect">
            <a:avLst/>
          </a:prstGeom>
          <a:noFill/>
        </p:spPr>
        <p:txBody>
          <a:bodyPr wrap="square" lIns="0" tIns="0" rIns="0" bIns="0" rtlCol="0" anchor="ctr"/>
          <a:lstStyle/>
          <a:p>
            <a:pPr algn="ctr"/>
            <a:fld id="{515FF9B6-34E2-41B1-8ABD-F6F2883B584F}" type="slidenum">
              <a:rPr lang="en-US" sz="1500" b="1" i="0" smtClean="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a:t>
            </a:fld>
            <a:endParaRPr lang="en-US" sz="15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21.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8.jpeg"/><Relationship Id="rId4"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7.jpeg"/></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54.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45.xml"/><Relationship Id="rId5" Type="http://schemas.openxmlformats.org/officeDocument/2006/relationships/slide" Target="slide2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9.xml"/><Relationship Id="rId5" Type="http://schemas.openxmlformats.org/officeDocument/2006/relationships/image" Target="../media/image68.png"/><Relationship Id="rId4" Type="http://schemas.openxmlformats.org/officeDocument/2006/relationships/image" Target="../media/image33.jpeg"/></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8.xml"/><Relationship Id="rId1" Type="http://schemas.openxmlformats.org/officeDocument/2006/relationships/slideLayout" Target="../slideLayouts/slideLayout9.xml"/><Relationship Id="rId5" Type="http://schemas.openxmlformats.org/officeDocument/2006/relationships/image" Target="../media/image80.png"/><Relationship Id="rId4"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9.xml"/><Relationship Id="rId1" Type="http://schemas.openxmlformats.org/officeDocument/2006/relationships/slideLayout" Target="../slideLayouts/slideLayout9.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38.jpe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9.jpeg"/><Relationship Id="rId7"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41.jpeg"/><Relationship Id="rId4" Type="http://schemas.openxmlformats.org/officeDocument/2006/relationships/image" Target="../media/image40.jpeg"/></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43.jpe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7.xml"/><Relationship Id="rId1" Type="http://schemas.openxmlformats.org/officeDocument/2006/relationships/slideLayout" Target="../slideLayouts/slideLayout9.xml"/><Relationship Id="rId6" Type="http://schemas.openxmlformats.org/officeDocument/2006/relationships/image" Target="../media/image44.jpeg"/><Relationship Id="rId5" Type="http://schemas.openxmlformats.org/officeDocument/2006/relationships/image" Target="../media/image101.pn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0.xml"/><Relationship Id="rId1" Type="http://schemas.openxmlformats.org/officeDocument/2006/relationships/slideLayout" Target="../slideLayouts/slideLayout9.xml"/><Relationship Id="rId4" Type="http://schemas.openxmlformats.org/officeDocument/2006/relationships/image" Target="../media/image46.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0ae8aa15d?segpoint=1&amp;vbadefaultcenterpage=1&amp;parentnodeid=f6a761897&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三、二面角</a:t>
            </a:r>
            <a:endParaRPr lang="en-US" altLang="zh-CN" sz="2600" dirty="0"/>
          </a:p>
        </p:txBody>
      </p:sp>
      <p:sp>
        <p:nvSpPr>
          <p:cNvPr id="3" name="P_6_BD#922befadd?segpoint=1&amp;vbadefaultcenterpage=1&amp;parentnodeid=0ae8aa15d&amp;vbahtmlprocessed=1"/>
          <p:cNvSpPr/>
          <p:nvPr/>
        </p:nvSpPr>
        <p:spPr>
          <a:xfrm>
            <a:off x="502920" y="1353573"/>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定义：从一条直线出发的</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⑤</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____________</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所组成的图形叫作二面角</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4" name="P_6_BD#922befadd?segpoint=1&amp;vbadefaultcenterpage=1&amp;parentnodeid=0ae8aa15d&amp;vbahtmlprocessed=1&amp;bbb=1&amp;hasbroken=1"/>
              <p:cNvSpPr/>
              <p:nvPr/>
            </p:nvSpPr>
            <p:spPr>
              <a:xfrm>
                <a:off x="502920" y="1913859"/>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二面角的平面角</a:t>
                </a:r>
                <a:endParaRPr lang="en-US" altLang="zh-CN" sz="2400" dirty="0"/>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若有</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①</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②</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③</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，则二面角</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的平</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面角是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⑥</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P_6_BD#922befadd?segpoint=1&amp;vbadefaultcenterpage=1&amp;parentnodeid=0ae8aa15d&amp;vbahtmlprocessed=1&amp;bbb=1&amp;hasbroken=1"/>
              <p:cNvSpPr>
                <a:spLocks noRot="1" noChangeAspect="1" noMove="1" noResize="1" noEditPoints="1" noAdjustHandles="1" noChangeArrowheads="1" noChangeShapeType="1" noTextEdit="1"/>
              </p:cNvSpPr>
              <p:nvPr/>
            </p:nvSpPr>
            <p:spPr>
              <a:xfrm>
                <a:off x="502920" y="1913859"/>
                <a:ext cx="11183112" cy="1583309"/>
              </a:xfrm>
              <a:prstGeom prst="rect">
                <a:avLst/>
              </a:prstGeom>
              <a:blipFill rotWithShape="1">
                <a:blip r:embed="rId3"/>
                <a:stretch>
                  <a:fillRect t="-38" r="-987" b="-16670"/>
                </a:stretch>
              </a:blipFill>
            </p:spPr>
            <p:txBody>
              <a:bodyPr/>
              <a:lstStyle/>
              <a:p>
                <a:r>
                  <a:rPr lang="zh-CN" altLang="en-US">
                    <a:noFill/>
                  </a:rPr>
                  <a:t> </a:t>
                </a:r>
              </a:p>
            </p:txBody>
          </p:sp>
        </mc:Fallback>
      </mc:AlternateContent>
      <p:pic>
        <p:nvPicPr>
          <p:cNvPr id="5" name="P_6_BD#922befadd?vbadefaultcenterpage=1&amp;parentnodeid=0ae8aa15d&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764024" y="3629248"/>
            <a:ext cx="2660904" cy="145389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6" name="P_6_BD#922befadd?segpoint=1&amp;vbadefaultcenterpage=1&amp;parentnodeid=0ae8aa15d&amp;vbahtmlprocessed=1"/>
              <p:cNvSpPr/>
              <p:nvPr/>
            </p:nvSpPr>
            <p:spPr>
              <a:xfrm>
                <a:off x="502920" y="5216748"/>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二面角的平面角</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的取值范围：</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6" name="P_6_BD#922befadd?segpoint=1&amp;vbadefaultcenterpage=1&amp;parentnodeid=0ae8aa15d&amp;vbahtmlprocessed=1"/>
              <p:cNvSpPr>
                <a:spLocks noRot="1" noChangeAspect="1" noMove="1" noResize="1" noEditPoints="1" noAdjustHandles="1" noChangeArrowheads="1" noChangeShapeType="1" noTextEdit="1"/>
              </p:cNvSpPr>
              <p:nvPr/>
            </p:nvSpPr>
            <p:spPr>
              <a:xfrm>
                <a:off x="502920" y="5216748"/>
                <a:ext cx="11183112" cy="486029"/>
              </a:xfrm>
              <a:prstGeom prst="rect">
                <a:avLst/>
              </a:prstGeom>
              <a:blipFill rotWithShape="1">
                <a:blip r:embed="rId5"/>
                <a:stretch>
                  <a:fillRect t="-46" r="1" b="-12836"/>
                </a:stretch>
              </a:blipFill>
            </p:spPr>
            <p:txBody>
              <a:bodyPr/>
              <a:lstStyle/>
              <a:p>
                <a:r>
                  <a:rPr lang="zh-CN" altLang="en-US">
                    <a:noFill/>
                  </a:rPr>
                  <a:t> </a:t>
                </a:r>
              </a:p>
            </p:txBody>
          </p:sp>
        </mc:Fallback>
      </mc:AlternateContent>
      <p:sp>
        <p:nvSpPr>
          <p:cNvPr id="7" name="P_6_AN.5_1#922befadd.blank?vbadefaultcenterpage=1&amp;parentnodeid=0ae8aa15d&amp;vbapositionanswer=5&amp;vbahtmlprocessed=1"/>
          <p:cNvSpPr/>
          <p:nvPr/>
        </p:nvSpPr>
        <p:spPr>
          <a:xfrm>
            <a:off x="4439920" y="1315473"/>
            <a:ext cx="17446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两个半平面</a:t>
            </a:r>
            <a:endParaRPr lang="en-US" altLang="zh-CN" sz="2400" dirty="0"/>
          </a:p>
        </p:txBody>
      </p:sp>
      <mc:AlternateContent xmlns:mc="http://schemas.openxmlformats.org/markup-compatibility/2006">
        <mc:Choice xmlns:a14="http://schemas.microsoft.com/office/drawing/2010/main" Requires="a14">
          <p:sp>
            <p:nvSpPr>
              <p:cNvPr id="8" name="P_6_AN.6_1#922befadd.blank?vbadefaultcenterpage=1&amp;parentnodeid=0ae8aa15d&amp;vbapositionanswer=6&amp;vbahtmlprocessed=1"/>
              <p:cNvSpPr/>
              <p:nvPr/>
            </p:nvSpPr>
            <p:spPr>
              <a:xfrm>
                <a:off x="2066974" y="3072099"/>
                <a:ext cx="963867" cy="353441"/>
              </a:xfrm>
              <a:prstGeom prst="rect">
                <a:avLst/>
              </a:prstGeom>
              <a:noFill/>
            </p:spPr>
            <p:txBody>
              <a:bodyPr wrap="none" lIns="0" tIns="0" rIns="0" bIns="0" rtlCol="0" anchor="t"/>
              <a:lstStyle/>
              <a:p>
                <a:pPr algn="ctr" latinLnBrk="1">
                  <a:lnSpc>
                    <a:spcPts val="3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𝐴𝑂𝐵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p:sp>
            <p:nvSpPr>
              <p:cNvPr id="8" name="P_6_AN.6_1#922befadd.blank?vbadefaultcenterpage=1&amp;parentnodeid=0ae8aa15d&amp;vbapositionanswer=6&amp;vbahtmlprocessed=1"/>
              <p:cNvSpPr>
                <a:spLocks noRot="1" noChangeAspect="1" noMove="1" noResize="1" noEditPoints="1" noAdjustHandles="1" noChangeArrowheads="1" noChangeShapeType="1" noTextEdit="1"/>
              </p:cNvSpPr>
              <p:nvPr/>
            </p:nvSpPr>
            <p:spPr>
              <a:xfrm>
                <a:off x="2066974" y="3072099"/>
                <a:ext cx="963867" cy="353441"/>
              </a:xfrm>
              <a:prstGeom prst="rect">
                <a:avLst/>
              </a:prstGeom>
              <a:blipFill>
                <a:blip r:embed="rId6"/>
                <a:stretch>
                  <a:fillRect l="-3165" r="-2532" b="-1034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left)">
                                      <p:cBhvr>
                                        <p:cTn id="15"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P spid="8"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8dc6ec817?segpoint=1&amp;vbadefaultcenterpage=1&amp;parentnodeid=f6a761897&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四、平面与平面垂直</a:t>
            </a:r>
            <a:endParaRPr lang="en-US" altLang="zh-CN" sz="2600" dirty="0"/>
          </a:p>
        </p:txBody>
      </p:sp>
      <p:sp>
        <p:nvSpPr>
          <p:cNvPr id="3" name="P_6_BD#c1c26ee73?segpoint=1&amp;vbadefaultcenterpage=1&amp;parentnodeid=8dc6ec817&amp;vbahtmlprocessed=1&amp;bbb=1"/>
          <p:cNvSpPr/>
          <p:nvPr/>
        </p:nvSpPr>
        <p:spPr>
          <a:xfrm>
            <a:off x="502920" y="1348391"/>
            <a:ext cx="11689080" cy="103466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平面与平面垂直的定义</a:t>
            </a:r>
            <a:endParaRPr lang="en-US" altLang="zh-CN" sz="2400" dirty="0"/>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两个平面相交，如果它们所成的二面角是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⑦</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就说这两个平面互相垂直</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4" name="P_6_AN.7_1#c1c26ee73.blank?vbadefaultcenterpage=1&amp;parentnodeid=8dc6ec817&amp;vbapositionanswer=7&amp;vbahtmlprocessed=1&amp;bbb=1"/>
          <p:cNvSpPr/>
          <p:nvPr/>
        </p:nvSpPr>
        <p:spPr>
          <a:xfrm>
            <a:off x="6751320" y="1865725"/>
            <a:ext cx="1439863" cy="478790"/>
          </a:xfrm>
          <a:prstGeom prst="rect">
            <a:avLst/>
          </a:prstGeom>
          <a:noFill/>
        </p:spPr>
        <p:txBody>
          <a:bodyPr wrap="none" lIns="0" tIns="0" rIns="0" bIns="0" rtlCol="0" anchor="t"/>
          <a:lstStyle/>
          <a:p>
            <a:pPr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直二面角</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_6_BD#c1c26ee73?segpoint=1&amp;vbadefaultcenterpage=1&amp;parentnodeid=8dc6ec817&amp;vbahtmlprocessed=1"/>
          <p:cNvSpPr/>
          <p:nvPr/>
        </p:nvSpPr>
        <p:spPr>
          <a:xfrm>
            <a:off x="502920" y="1200132"/>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判定定理与性质定理</a:t>
            </a:r>
            <a:endParaRPr lang="en-US" altLang="zh-CN" sz="2400" dirty="0"/>
          </a:p>
        </p:txBody>
      </p:sp>
      <mc:AlternateContent xmlns:mc="http://schemas.openxmlformats.org/markup-compatibility/2006" xmlns:a14="http://schemas.microsoft.com/office/drawing/2010/main">
        <mc:Choice Requires="a14">
          <p:graphicFrame>
            <p:nvGraphicFramePr>
              <p:cNvPr id="13" name="P_6_BD#c1c26ee73?colgroup=2,15,7,9&amp;vbadefaultcenterpage=1&amp;parentnodeid=8dc6ec817&amp;vbahtmlprocessed=1&amp;bbb=1&amp;hasbroken=1"/>
              <p:cNvGraphicFramePr>
                <a:graphicFrameLocks noGrp="1"/>
              </p:cNvGraphicFramePr>
              <p:nvPr/>
            </p:nvGraphicFramePr>
            <p:xfrm>
              <a:off x="502920" y="1825480"/>
              <a:ext cx="11146536" cy="4160520"/>
            </p:xfrm>
            <a:graphic>
              <a:graphicData uri="http://schemas.openxmlformats.org/drawingml/2006/table">
                <a:tbl>
                  <a:tblPr/>
                  <a:tblGrid>
                    <a:gridCol w="932688">
                      <a:extLst>
                        <a:ext uri="{9D8B030D-6E8A-4147-A177-3AD203B41FA5}">
                          <a16:colId xmlns:a16="http://schemas.microsoft.com/office/drawing/2014/main" val="20000"/>
                        </a:ext>
                      </a:extLst>
                    </a:gridCol>
                    <a:gridCol w="4727448">
                      <a:extLst>
                        <a:ext uri="{9D8B030D-6E8A-4147-A177-3AD203B41FA5}">
                          <a16:colId xmlns:a16="http://schemas.microsoft.com/office/drawing/2014/main" val="20001"/>
                        </a:ext>
                      </a:extLst>
                    </a:gridCol>
                    <a:gridCol w="2377440">
                      <a:extLst>
                        <a:ext uri="{9D8B030D-6E8A-4147-A177-3AD203B41FA5}">
                          <a16:colId xmlns:a16="http://schemas.microsoft.com/office/drawing/2014/main" val="20002"/>
                        </a:ext>
                      </a:extLst>
                    </a:gridCol>
                    <a:gridCol w="3108960">
                      <a:extLst>
                        <a:ext uri="{9D8B030D-6E8A-4147-A177-3AD203B41FA5}">
                          <a16:colId xmlns:a16="http://schemas.microsoft.com/office/drawing/2014/main" val="20003"/>
                        </a:ext>
                      </a:extLst>
                    </a:gridCol>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文字语言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符号语言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3736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如果一个平面过另一个平面的</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⑧</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那么这两个平面垂直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m>
                                        <m:mPr>
                                          <m:mcs>
                                            <m:mc>
                                              <m:mcPr>
                                                <m:count m:val="1"/>
                                                <m:mcJc m:val="center"/>
                                              </m:mcPr>
                                            </m:mc>
                                          </m:mcs>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mP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mr>
                                      </m:m>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47672">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性质</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两个平面垂直</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，如果一个平面内有</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一直线垂直于这两个平面的</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⑨</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，那么这条直线与另一</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m>
                                        <m:mPr>
                                          <m:mcs>
                                            <m:mc>
                                              <m:mcPr>
                                                <m:count m:val="1"/>
                                                <m:mcJc m:val="center"/>
                                              </m:mcPr>
                                            </m:mc>
                                          </m:mcs>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mP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e>
                                        </m:mr>
                                      </m:m>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13" name="P_6_BD#c1c26ee73?colgroup=2,15,7,9&amp;vbadefaultcenterpage=1&amp;parentnodeid=8dc6ec817&amp;vbahtmlprocessed=1&amp;bbb=1&amp;hasbroken=1"/>
              <p:cNvGraphicFramePr>
                <a:graphicFrameLocks noGrp="1"/>
              </p:cNvGraphicFramePr>
              <p:nvPr/>
            </p:nvGraphicFramePr>
            <p:xfrm>
              <a:off x="502920" y="1825480"/>
              <a:ext cx="11146536" cy="4120388"/>
            </p:xfrm>
            <a:graphic>
              <a:graphicData uri="http://schemas.openxmlformats.org/drawingml/2006/table">
                <a:tbl>
                  <a:tblPr/>
                  <a:tblGrid>
                    <a:gridCol w="932688"/>
                    <a:gridCol w="4727448"/>
                    <a:gridCol w="2377440"/>
                    <a:gridCol w="3108960"/>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文字语言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符号语言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73736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如果一个平面过另一个平面的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⑧</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那么这两个平面垂直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225361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性质</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两个平面垂直</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，如果一个平面内有</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一直线垂直于这两个平面的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⑨</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，那么这条直线与另一</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个平面垂直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bl>
              </a:graphicData>
            </a:graphic>
          </p:graphicFrame>
        </mc:Fallback>
      </mc:AlternateContent>
      <p:pic>
        <p:nvPicPr>
          <p:cNvPr id="4" name="P_6_BD#c1c26ee73.table_image?tableimageindex=3&amp;vbadefaultcenterpage=1&amp;parentnodeid=8dc6ec817&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6304788" y="2347704"/>
            <a:ext cx="2093976" cy="1563624"/>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5" name="P_6_BD#c1c26ee73.table_image?tableimageindex=4&amp;vbadefaultcenterpage=1&amp;parentnodeid=8dc6ec817&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6341364" y="4190220"/>
            <a:ext cx="2020824" cy="1563624"/>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6" name="P_6_AN.8_1#c1c26ee73.blank?vbadefaultcenterpage=1&amp;parentnodeid=8dc6ec817&amp;vbapositionanswer=8&amp;vbahtmlprocessed=1"/>
          <p:cNvSpPr/>
          <p:nvPr/>
        </p:nvSpPr>
        <p:spPr>
          <a:xfrm>
            <a:off x="1863208" y="3113578"/>
            <a:ext cx="830263" cy="431165"/>
          </a:xfrm>
          <a:prstGeom prst="rect">
            <a:avLst/>
          </a:prstGeom>
          <a:noFill/>
        </p:spPr>
        <p:txBody>
          <a:bodyPr wrap="none" lIns="0" tIns="0" rIns="0" bIns="0" rtlCol="0" anchor="t"/>
          <a:lstStyle/>
          <a:p>
            <a:pPr algn="ctr" latinLnBrk="1">
              <a:lnSpc>
                <a:spcPts val="37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垂线</a:t>
            </a:r>
            <a:endParaRPr lang="en-US" altLang="zh-CN" sz="2400" dirty="0"/>
          </a:p>
        </p:txBody>
      </p:sp>
      <p:sp>
        <p:nvSpPr>
          <p:cNvPr id="7" name="P_6_AN.9_1#c1c26ee73.blank?vbadefaultcenterpage=1&amp;parentnodeid=8dc6ec817&amp;vbapositionanswer=9&amp;vbahtmlprocessed=1"/>
          <p:cNvSpPr/>
          <p:nvPr/>
        </p:nvSpPr>
        <p:spPr>
          <a:xfrm>
            <a:off x="1939408" y="4995695"/>
            <a:ext cx="830263" cy="431165"/>
          </a:xfrm>
          <a:prstGeom prst="rect">
            <a:avLst/>
          </a:prstGeom>
          <a:noFill/>
        </p:spPr>
        <p:txBody>
          <a:bodyPr wrap="none" lIns="0" tIns="0" rIns="0" bIns="0" rtlCol="0" anchor="t"/>
          <a:lstStyle/>
          <a:p>
            <a:pPr algn="ctr" latinLnBrk="1">
              <a:lnSpc>
                <a:spcPts val="3700"/>
              </a:lnSpc>
            </a:pP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交线</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Effect transition="in" filter="wipe(left)">
                                      <p:cBhvr>
                                        <p:cTn id="15"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6_BD#9ef18fef2?vbadefaultcenterpage=1&amp;parentnodeid=8dc6ec817&amp;vbahtmlprocessed=1" descr="preencoded.png"/>
          <p:cNvPicPr>
            <a:picLocks noChangeAspect="1"/>
          </p:cNvPicPr>
          <p:nvPr/>
        </p:nvPicPr>
        <p:blipFill>
          <a:blip r:embed="rId3"/>
          <a:stretch>
            <a:fillRect/>
          </a:stretch>
        </p:blipFill>
        <p:spPr>
          <a:xfrm>
            <a:off x="4828032" y="756000"/>
            <a:ext cx="2532888" cy="448056"/>
          </a:xfrm>
          <a:prstGeom prst="rect">
            <a:avLst/>
          </a:prstGeom>
        </p:spPr>
      </p:pic>
      <p:sp>
        <p:nvSpPr>
          <p:cNvPr id="3" name="P_7_BD#198bbfca9?segpoint=1&amp;vbadefaultcenterpage=1&amp;parentnodeid=9ef18fef2&amp;vbahtmlprocessed=1"/>
          <p:cNvSpPr/>
          <p:nvPr/>
        </p:nvSpPr>
        <p:spPr>
          <a:xfrm>
            <a:off x="502920" y="1343248"/>
            <a:ext cx="11183112" cy="103867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四个重要结论</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vl="0" latinLnBrk="1">
              <a:lnSpc>
                <a:spcPct val="150000"/>
              </a:lnSpc>
            </a:pPr>
            <a:r>
              <a:rPr lang="en-US" altLang="zh-CN" sz="240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（1）若两平行线中的一条垂直于一个平面，则另一条也垂直于这个平面.</a:t>
            </a:r>
            <a:endParaRPr lang="en-US" altLang="zh-CN" sz="2400" dirty="0"/>
          </a:p>
        </p:txBody>
      </p:sp>
      <p:sp>
        <p:nvSpPr>
          <p:cNvPr id="5" name="P_7_BD#198bbfca9?segpoint=1&amp;vbadefaultcenterpage=1&amp;parentnodeid=9ef18fef2&amp;vbahtmlprocessed=1&amp;bbb=1&amp;hasbroken=1"/>
          <p:cNvSpPr/>
          <p:nvPr/>
        </p:nvSpPr>
        <p:spPr>
          <a:xfrm>
            <a:off x="502920" y="2443258"/>
            <a:ext cx="11183112" cy="103867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（2）若一条直线垂直于一个平面，则它垂直于这个平面内的任何一条直线（证明线</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线垂直的一个重要方法</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6" name="P_7_BD#198bbfca9?segpoint=1&amp;vbadefaultcenterpage=1&amp;parentnodeid=9ef18fef2&amp;vbahtmlprocessed=1"/>
          <p:cNvSpPr/>
          <p:nvPr/>
        </p:nvSpPr>
        <p:spPr>
          <a:xfrm>
            <a:off x="502920" y="3548158"/>
            <a:ext cx="11183112" cy="1038670"/>
          </a:xfrm>
          <a:prstGeom prst="rect">
            <a:avLst/>
          </a:prstGeom>
          <a:noFill/>
        </p:spPr>
        <p:txBody>
          <a:bodyPr wrap="squar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垂直于同一条直线的两个平面平行.</a:t>
            </a:r>
          </a:p>
          <a:p>
            <a:pPr lvl="0" latinLnBrk="1">
              <a:lnSpc>
                <a:spcPct val="150000"/>
              </a:lnSpc>
            </a:pPr>
            <a:r>
              <a:rPr lang="en-US" altLang="zh-CN" sz="240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（4）一条直线垂直于两平行平面中的一个，则这条直线与另一个平面也垂直.</a:t>
            </a:r>
            <a:endParaRPr lang="en-US" altLang="zh-CN" sz="2400" dirty="0"/>
          </a:p>
        </p:txBody>
      </p:sp>
    </p:spTree>
  </p:cSld>
  <p:clrMapOvr>
    <a:masterClrMapping/>
  </p:clrMapOvr>
  <p:transition>
    <p:split dir="in"/>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_7_BD#198bbfca9?segpoint=1&amp;vbadefaultcenterpage=1&amp;parentnodeid=9ef18fef2&amp;vbahtmlprocessed=1"/>
          <p:cNvSpPr/>
          <p:nvPr/>
        </p:nvSpPr>
        <p:spPr>
          <a:xfrm>
            <a:off x="502920" y="2318494"/>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三种垂直关系的转化</a:t>
            </a:r>
            <a:endParaRPr lang="en-US" altLang="zh-CN" sz="2400" dirty="0"/>
          </a:p>
        </p:txBody>
      </p:sp>
      <p:pic>
        <p:nvPicPr>
          <p:cNvPr id="3" name="P_7_BD#198bbfca9?vbadefaultcenterpage=1&amp;parentnodeid=9ef18fef2&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2871216" y="2943842"/>
            <a:ext cx="6446520" cy="1883664"/>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adcd1392d?vbadefaultcenterpage=1&amp;parentnodeid=7cc0d4c6f&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1d159a2e1?vbadefaultcenterpage=1&amp;parentnodeid=adcd1392d&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题组1</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走出误区</a:t>
            </a:r>
            <a:endParaRPr lang="en-US" altLang="zh-CN" sz="2600" dirty="0"/>
          </a:p>
        </p:txBody>
      </p:sp>
      <p:sp>
        <p:nvSpPr>
          <p:cNvPr id="4" name="QO_6_BD.10_1#1ef1ed74c?vbadefaultcenterpage=1&amp;parentnodeid=1d159a2e1&amp;vbahtmlprocessed=1"/>
          <p:cNvSpPr/>
          <p:nvPr/>
        </p:nvSpPr>
        <p:spPr>
          <a:xfrm>
            <a:off x="502920" y="2012952"/>
            <a:ext cx="11183112" cy="490030"/>
          </a:xfrm>
          <a:prstGeom prst="rect">
            <a:avLst/>
          </a:prstGeom>
          <a:noFill/>
        </p:spPr>
        <p:txBody>
          <a:bodyPr wrap="square" lIns="0" tIns="0" rIns="0" bIns="0" rtlCol="0" anchor="t"/>
          <a:lstStyle/>
          <a:p>
            <a:pPr marL="0"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判一判</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.（对的打“√”，错的打“×”）</a:t>
            </a:r>
            <a:endParaRPr lang="en-US" altLang="zh-CN" sz="2400" dirty="0"/>
          </a:p>
        </p:txBody>
      </p:sp>
      <mc:AlternateContent xmlns:mc="http://schemas.openxmlformats.org/markup-compatibility/2006" xmlns:a14="http://schemas.microsoft.com/office/drawing/2010/main">
        <mc:Choice Requires="a14">
          <p:sp>
            <p:nvSpPr>
              <p:cNvPr id="5" name="QT_7_BD.11_1#aa36850dc?vbadefaultcenterpage=1&amp;parentnodeid=1ef1ed74c&amp;vbahtmlprocessed=1"/>
              <p:cNvSpPr/>
              <p:nvPr/>
            </p:nvSpPr>
            <p:spPr>
              <a:xfrm>
                <a:off x="502920" y="25675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（1）已知直线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𝑐</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5" name="QT_7_BD.11_1#aa36850dc?vbadefaultcenterpage=1&amp;parentnodeid=1ef1ed74c&amp;vbahtmlprocessed=1"/>
              <p:cNvSpPr>
                <a:spLocks noRot="1" noChangeAspect="1" noMove="1" noResize="1" noEditPoints="1" noAdjustHandles="1" noChangeArrowheads="1" noChangeShapeType="1" noTextEdit="1"/>
              </p:cNvSpPr>
              <p:nvPr/>
            </p:nvSpPr>
            <p:spPr>
              <a:xfrm>
                <a:off x="502920" y="2567591"/>
                <a:ext cx="11183112" cy="486029"/>
              </a:xfrm>
              <a:prstGeom prst="rect">
                <a:avLst/>
              </a:prstGeom>
              <a:blipFill rotWithShape="1">
                <a:blip r:embed="rId4"/>
                <a:stretch>
                  <a:fillRect t="-59" r="1" b="-12823"/>
                </a:stretch>
              </a:blipFill>
            </p:spPr>
            <p:txBody>
              <a:bodyPr/>
              <a:lstStyle/>
              <a:p>
                <a:r>
                  <a:rPr lang="zh-CN" altLang="en-US">
                    <a:noFill/>
                  </a:rPr>
                  <a:t> </a:t>
                </a:r>
              </a:p>
            </p:txBody>
          </p:sp>
        </mc:Fallback>
      </mc:AlternateContent>
      <p:sp>
        <p:nvSpPr>
          <p:cNvPr id="6" name="QT_7_AN.12_1#aa36850dc.bracket?vbadefaultcenterpage=1&amp;parentnodeid=1ef1ed74c&amp;vbapositionanswer=10&amp;vbahtmlprocessed=1"/>
          <p:cNvSpPr/>
          <p:nvPr/>
        </p:nvSpPr>
        <p:spPr>
          <a:xfrm>
            <a:off x="7343712" y="25675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7" name="QT_7_BD.13_1#82afaefa5?vbadefaultcenterpage=1&amp;parentnodeid=1ef1ed74c&amp;vbahtmlprocessed=1"/>
              <p:cNvSpPr/>
              <p:nvPr/>
            </p:nvSpPr>
            <p:spPr>
              <a:xfrm>
                <a:off x="502920" y="31136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内的无数条直线都垂直，则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7" name="QT_7_BD.13_1#82afaefa5?vbadefaultcenterpage=1&amp;parentnodeid=1ef1ed74c&amp;vbahtmlprocessed=1"/>
              <p:cNvSpPr>
                <a:spLocks noRot="1" noChangeAspect="1" noMove="1" noResize="1" noEditPoints="1" noAdjustHandles="1" noChangeArrowheads="1" noChangeShapeType="1" noTextEdit="1"/>
              </p:cNvSpPr>
              <p:nvPr/>
            </p:nvSpPr>
            <p:spPr>
              <a:xfrm>
                <a:off x="502920" y="3113691"/>
                <a:ext cx="11183112" cy="486029"/>
              </a:xfrm>
              <a:prstGeom prst="rect">
                <a:avLst/>
              </a:prstGeom>
              <a:blipFill rotWithShape="1">
                <a:blip r:embed="rId5"/>
                <a:stretch>
                  <a:fillRect t="-59" r="1" b="-12823"/>
                </a:stretch>
              </a:blipFill>
            </p:spPr>
            <p:txBody>
              <a:bodyPr/>
              <a:lstStyle/>
              <a:p>
                <a:r>
                  <a:rPr lang="zh-CN" altLang="en-US">
                    <a:noFill/>
                  </a:rPr>
                  <a:t> </a:t>
                </a:r>
              </a:p>
            </p:txBody>
          </p:sp>
        </mc:Fallback>
      </mc:AlternateContent>
      <p:sp>
        <p:nvSpPr>
          <p:cNvPr id="8" name="QT_7_AN.14_1#82afaefa5.bracket?vbadefaultcenterpage=1&amp;parentnodeid=1ef1ed74c&amp;vbapositionanswer=11&amp;vbahtmlprocessed=1"/>
          <p:cNvSpPr/>
          <p:nvPr/>
        </p:nvSpPr>
        <p:spPr>
          <a:xfrm>
            <a:off x="7909243" y="31136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9" name="QT_7_BD.15_1#5798e88ad?vbadefaultcenterpage=1&amp;parentnodeid=1ef1ed74c&amp;vbahtmlprocessed=1&amp;bbb=1&amp;hasbroken=1"/>
              <p:cNvSpPr/>
              <p:nvPr/>
            </p:nvSpPr>
            <p:spPr>
              <a:xfrm>
                <a:off x="502920" y="3659791"/>
                <a:ext cx="11183112" cy="486029"/>
              </a:xfrm>
              <a:prstGeom prst="rect">
                <a:avLst/>
              </a:prstGeom>
              <a:noFill/>
            </p:spPr>
            <p:txBody>
              <a:bodyPr wrap="none" lIns="0" tIns="0" rIns="0" bIns="0" rtlCol="0" anchor="t"/>
              <a:lstStyle/>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是两条不同的直线，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是一个平面，若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9" name="QT_7_BD.15_1#5798e88ad?vbadefaultcenterpage=1&amp;parentnodeid=1ef1ed74c&amp;vbahtmlprocessed=1&amp;bbb=1&amp;hasbroken=1"/>
              <p:cNvSpPr>
                <a:spLocks noRot="1" noChangeAspect="1" noMove="1" noResize="1" noEditPoints="1" noAdjustHandles="1" noChangeArrowheads="1" noChangeShapeType="1" noTextEdit="1"/>
              </p:cNvSpPr>
              <p:nvPr/>
            </p:nvSpPr>
            <p:spPr>
              <a:xfrm>
                <a:off x="502920" y="3659791"/>
                <a:ext cx="11183112" cy="486029"/>
              </a:xfrm>
              <a:prstGeom prst="rect">
                <a:avLst/>
              </a:prstGeom>
              <a:blipFill rotWithShape="1">
                <a:blip r:embed="rId6"/>
                <a:stretch>
                  <a:fillRect t="-59" r="-4519" b="-12823"/>
                </a:stretch>
              </a:blipFill>
            </p:spPr>
            <p:txBody>
              <a:bodyPr/>
              <a:lstStyle/>
              <a:p>
                <a:r>
                  <a:rPr lang="zh-CN" altLang="en-US">
                    <a:noFill/>
                  </a:rPr>
                  <a:t> </a:t>
                </a:r>
              </a:p>
            </p:txBody>
          </p:sp>
        </mc:Fallback>
      </mc:AlternateContent>
      <p:sp>
        <p:nvSpPr>
          <p:cNvPr id="10" name="QT_7_AN.16_1#5798e88ad.bracket?vbadefaultcenterpage=1&amp;parentnodeid=1ef1ed74c&amp;vbapositionanswer=12&amp;vbahtmlprocessed=1"/>
          <p:cNvSpPr/>
          <p:nvPr/>
        </p:nvSpPr>
        <p:spPr>
          <a:xfrm>
            <a:off x="11352467" y="3659791"/>
            <a:ext cx="387350" cy="47860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
        <p:nvSpPr>
          <p:cNvPr id="11" name="QT_7_BD.17_1#8cfc8d07b?vbadefaultcenterpage=1&amp;parentnodeid=1ef1ed74c&amp;vbahtmlprocessed=1&amp;bbb=1"/>
          <p:cNvSpPr/>
          <p:nvPr/>
        </p:nvSpPr>
        <p:spPr>
          <a:xfrm>
            <a:off x="502920" y="4149948"/>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（4）若两平面垂直，</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则其中一个平面内的任意一条直线都垂直于另一个平面.(</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p:sp>
        <p:nvSpPr>
          <p:cNvPr id="12" name="QT_7_AN.18_1#8cfc8d07b.bracket?vbadefaultcenterpage=1&amp;parentnodeid=1ef1ed74c&amp;vbapositionanswer=13&amp;vbahtmlprocessed=1"/>
          <p:cNvSpPr/>
          <p:nvPr/>
        </p:nvSpPr>
        <p:spPr>
          <a:xfrm>
            <a:off x="10904220" y="4149948"/>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13" name="QT_7_BD.19_1#9a65a09b1?vbadefaultcenterpage=1&amp;parentnodeid=1ef1ed74c&amp;vbahtmlprocessed=1"/>
              <p:cNvSpPr/>
              <p:nvPr/>
            </p:nvSpPr>
            <p:spPr>
              <a:xfrm>
                <a:off x="502920" y="4701191"/>
                <a:ext cx="11183112"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（5）若平面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内的一条直线垂直于平面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内的无数条直线，则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p:txBody>
          </p:sp>
        </mc:Choice>
        <mc:Fallback xmlns="">
          <p:sp>
            <p:nvSpPr>
              <p:cNvPr id="13" name="QT_7_BD.19_1#9a65a09b1?vbadefaultcenterpage=1&amp;parentnodeid=1ef1ed74c&amp;vbahtmlprocessed=1"/>
              <p:cNvSpPr>
                <a:spLocks noRot="1" noChangeAspect="1" noMove="1" noResize="1" noEditPoints="1" noAdjustHandles="1" noChangeArrowheads="1" noChangeShapeType="1" noTextEdit="1"/>
              </p:cNvSpPr>
              <p:nvPr/>
            </p:nvSpPr>
            <p:spPr>
              <a:xfrm>
                <a:off x="502920" y="4701191"/>
                <a:ext cx="11183112" cy="486029"/>
              </a:xfrm>
              <a:prstGeom prst="rect">
                <a:avLst/>
              </a:prstGeom>
              <a:blipFill rotWithShape="1">
                <a:blip r:embed="rId7"/>
                <a:stretch>
                  <a:fillRect t="-59" r="1" b="-12823"/>
                </a:stretch>
              </a:blipFill>
            </p:spPr>
            <p:txBody>
              <a:bodyPr/>
              <a:lstStyle/>
              <a:p>
                <a:r>
                  <a:rPr lang="zh-CN" altLang="en-US">
                    <a:noFill/>
                  </a:rPr>
                  <a:t> </a:t>
                </a:r>
              </a:p>
            </p:txBody>
          </p:sp>
        </mc:Fallback>
      </mc:AlternateContent>
      <p:sp>
        <p:nvSpPr>
          <p:cNvPr id="14" name="QT_7_AN.20_1#9a65a09b1.bracket?vbadefaultcenterpage=1&amp;parentnodeid=1ef1ed74c&amp;vbapositionanswer=14&amp;vbahtmlprocessed=1"/>
          <p:cNvSpPr/>
          <p:nvPr/>
        </p:nvSpPr>
        <p:spPr>
          <a:xfrm>
            <a:off x="10064179" y="4701191"/>
            <a:ext cx="446088" cy="478790"/>
          </a:xfrm>
          <a:prstGeom prst="rect">
            <a:avLst/>
          </a:prstGeom>
          <a:noFill/>
        </p:spPr>
        <p:txBody>
          <a:bodyPr wrap="none" lIns="0" tIns="0" rIns="0" bIns="0" rtlCol="0" anchor="t"/>
          <a:lstStyle/>
          <a:p>
            <a:pPr marL="0" algn="ctr" latinLnBrk="1">
              <a:lnSpc>
                <a:spcPts val="42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8">
                                            <p:bg/>
                                          </p:spTgt>
                                        </p:tgtEl>
                                        <p:attrNameLst>
                                          <p:attrName>style.visibility</p:attrName>
                                        </p:attrNameLst>
                                      </p:cBhvr>
                                      <p:to>
                                        <p:strVal val="visible"/>
                                      </p:to>
                                    </p:set>
                                    <p:animEffect transition="in" filter="wipe(left)">
                                      <p:cBhvr>
                                        <p:cTn id="15" dur="500"/>
                                        <p:tgtEl>
                                          <p:spTgt spid="8">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wipe(left)">
                                      <p:cBhvr>
                                        <p:cTn id="18" dur="500"/>
                                        <p:tgtEl>
                                          <p:spTgt spid="8">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wipe(left)">
                                      <p:cBhvr>
                                        <p:cTn id="23" dur="500"/>
                                        <p:tgtEl>
                                          <p:spTgt spid="10">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wipe(left)">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wipe(left)">
                                      <p:cBhvr>
                                        <p:cTn id="31" dur="500"/>
                                        <p:tgtEl>
                                          <p:spTgt spid="12">
                                            <p:bg/>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wipe(left)">
                                      <p:cBhvr>
                                        <p:cTn id="34" dur="500"/>
                                        <p:tgtEl>
                                          <p:spTgt spid="1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4">
                                            <p:bg/>
                                          </p:spTgt>
                                        </p:tgtEl>
                                        <p:attrNameLst>
                                          <p:attrName>style.visibility</p:attrName>
                                        </p:attrNameLst>
                                      </p:cBhvr>
                                      <p:to>
                                        <p:strVal val="visible"/>
                                      </p:to>
                                    </p:set>
                                    <p:animEffect transition="in" filter="wipe(left)">
                                      <p:cBhvr>
                                        <p:cTn id="39" dur="500"/>
                                        <p:tgtEl>
                                          <p:spTgt spid="14">
                                            <p:bg/>
                                          </p:spTgt>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4">
                                            <p:txEl>
                                              <p:pRg st="0" end="0"/>
                                            </p:txEl>
                                          </p:spTgt>
                                        </p:tgtEl>
                                        <p:attrNameLst>
                                          <p:attrName>style.visibility</p:attrName>
                                        </p:attrNameLst>
                                      </p:cBhvr>
                                      <p:to>
                                        <p:strVal val="visible"/>
                                      </p:to>
                                    </p:set>
                                    <p:animEffect transition="in" filter="wipe(left)">
                                      <p:cBhvr>
                                        <p:cTn id="42"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8" grpId="0" build="p" animBg="1"/>
      <p:bldP spid="10" grpId="0" build="p" animBg="1"/>
      <p:bldP spid="12" grpId="0" build="p" animBg="1"/>
      <p:bldP spid="14" grpId="0" build="p"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1_1#890bffb36?vbadefaultcenterpage=1&amp;parentnodeid=1d159a2e1&amp;vbahtmlprocessed=1&amp;bbb=1&amp;hasbroken=1"/>
              <p:cNvSpPr/>
              <p:nvPr/>
            </p:nvSpPr>
            <p:spPr>
              <a:xfrm>
                <a:off x="502920" y="2285792"/>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（易错题）已知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为平面，且</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a:t>
                </a:r>
              </a:p>
              <a:p>
                <a:pPr latinLnBrk="1">
                  <a:lnSpc>
                    <a:spcPct val="150000"/>
                  </a:lnSpc>
                </a:pP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条件</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.（填“充分不必要”“必要不充分”“充要”或“既不充分也不必要”）</a:t>
                </a:r>
                <a:endParaRPr lang="en-US" altLang="zh-CN" sz="2400" dirty="0"/>
              </a:p>
            </p:txBody>
          </p:sp>
        </mc:Choice>
        <mc:Fallback xmlns="">
          <p:sp>
            <p:nvSpPr>
              <p:cNvPr id="2" name="QB_6_BD.21_1#890bffb36?vbadefaultcenterpage=1&amp;parentnodeid=1d159a2e1&amp;vbahtmlprocessed=1&amp;bbb=1&amp;hasbroken=1"/>
              <p:cNvSpPr>
                <a:spLocks noRot="1" noChangeAspect="1" noMove="1" noResize="1" noEditPoints="1" noAdjustHandles="1" noChangeArrowheads="1" noChangeShapeType="1" noTextEdit="1"/>
              </p:cNvSpPr>
              <p:nvPr/>
            </p:nvSpPr>
            <p:spPr>
              <a:xfrm>
                <a:off x="502920" y="2285792"/>
                <a:ext cx="11183112" cy="1034669"/>
              </a:xfrm>
              <a:prstGeom prst="rect">
                <a:avLst/>
              </a:prstGeom>
              <a:blipFill rotWithShape="1">
                <a:blip r:embed="rId3"/>
                <a:stretch>
                  <a:fillRect t="-41" r="1" b="-6010"/>
                </a:stretch>
              </a:blipFill>
            </p:spPr>
            <p:txBody>
              <a:bodyPr/>
              <a:lstStyle/>
              <a:p>
                <a:r>
                  <a:rPr lang="zh-CN" altLang="en-US">
                    <a:noFill/>
                  </a:rPr>
                  <a:t> </a:t>
                </a:r>
              </a:p>
            </p:txBody>
          </p:sp>
        </mc:Fallback>
      </mc:AlternateContent>
      <p:sp>
        <p:nvSpPr>
          <p:cNvPr id="3" name="QB_6_AN.22_1#890bffb36.blank?vbadefaultcenterpage=1&amp;parentnodeid=1d159a2e1&amp;vbapositionanswer=15&amp;vbahtmlprocessed=1"/>
          <p:cNvSpPr/>
          <p:nvPr/>
        </p:nvSpPr>
        <p:spPr>
          <a:xfrm>
            <a:off x="629920" y="2796332"/>
            <a:ext cx="1744663" cy="478790"/>
          </a:xfrm>
          <a:prstGeom prst="rect">
            <a:avLst/>
          </a:prstGeom>
          <a:noFill/>
        </p:spPr>
        <p:txBody>
          <a:bodyPr wrap="none" lIns="0" tIns="0" rIns="0" bIns="0" rtlCol="0" anchor="t"/>
          <a:lstStyle/>
          <a:p>
            <a:pPr marL="0" algn="ctr" latinLnBrk="1">
              <a:lnSpc>
                <a:spcPts val="42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必要不充分</a:t>
            </a:r>
            <a:endParaRPr lang="en-US" altLang="zh-CN" sz="2400" dirty="0"/>
          </a:p>
        </p:txBody>
      </p:sp>
      <p:sp>
        <p:nvSpPr>
          <p:cNvPr id="4" name="QB_6_EX.23_1#890bffb36?vbadefaultcenterpage=1&amp;parentnodeid=1d159a2e1&amp;vbahtmlprocessed=1"/>
          <p:cNvSpPr/>
          <p:nvPr/>
        </p:nvSpPr>
        <p:spPr>
          <a:xfrm>
            <a:off x="502920" y="3334240"/>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【易错点】</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忽视直线与平面的特殊位置关系而致误.</a:t>
            </a:r>
            <a:endParaRPr lang="en-US" altLang="zh-CN" sz="2400" dirty="0"/>
          </a:p>
        </p:txBody>
      </p:sp>
      <mc:AlternateContent xmlns:mc="http://schemas.openxmlformats.org/markup-compatibility/2006" xmlns:a14="http://schemas.microsoft.com/office/drawing/2010/main">
        <mc:Choice Requires="a14">
          <p:sp>
            <p:nvSpPr>
              <p:cNvPr id="5" name="QB_6_AS.24_1#890bffb36?vbadefaultcenterpage=1&amp;parentnodeid=1d159a2e1&amp;vbahtmlprocessed=1&amp;bbb=1&amp;hasbroken=1"/>
              <p:cNvSpPr/>
              <p:nvPr/>
            </p:nvSpPr>
            <p:spPr>
              <a:xfrm>
                <a:off x="502920" y="3825539"/>
                <a:ext cx="11183112" cy="103466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都在平面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内时，不能由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推出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，由线面垂</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直的性质知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𝑛</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”的必要不充分条件.</a:t>
                </a:r>
                <a:endParaRPr lang="en-US" altLang="zh-CN" sz="2400" dirty="0"/>
              </a:p>
            </p:txBody>
          </p:sp>
        </mc:Choice>
        <mc:Fallback xmlns="">
          <p:sp>
            <p:nvSpPr>
              <p:cNvPr id="5" name="QB_6_AS.24_1#890bffb36?vbadefaultcenterpage=1&amp;parentnodeid=1d159a2e1&amp;vbahtmlprocessed=1&amp;bbb=1&amp;hasbroken=1"/>
              <p:cNvSpPr>
                <a:spLocks noRot="1" noChangeAspect="1" noMove="1" noResize="1" noEditPoints="1" noAdjustHandles="1" noChangeArrowheads="1" noChangeShapeType="1" noTextEdit="1"/>
              </p:cNvSpPr>
              <p:nvPr/>
            </p:nvSpPr>
            <p:spPr>
              <a:xfrm>
                <a:off x="502920" y="3825539"/>
                <a:ext cx="11183112" cy="1034669"/>
              </a:xfrm>
              <a:prstGeom prst="rect">
                <a:avLst/>
              </a:prstGeom>
              <a:blipFill rotWithShape="1">
                <a:blip r:embed="rId4"/>
                <a:stretch>
                  <a:fillRect t="-29" r="1" b="-602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
                                            <p:bg/>
                                          </p:spTgt>
                                        </p:tgtEl>
                                        <p:attrNameLst>
                                          <p:attrName>style.visibility</p:attrName>
                                        </p:attrNameLst>
                                      </p:cBhvr>
                                      <p:to>
                                        <p:strVal val="visible"/>
                                      </p:to>
                                    </p:set>
                                    <p:animEffect transition="in" filter="wipe(left)">
                                      <p:cBhvr>
                                        <p:cTn id="23" dur="500"/>
                                        <p:tgtEl>
                                          <p:spTgt spid="5">
                                            <p:bg/>
                                          </p:spTgt>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animEffect transition="in" filter="wipe(left)">
                                      <p:cBhvr>
                                        <p:cTn id="29"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P spid="5"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25960ed30?vbadefaultcenterpage=1&amp;parentnodeid=adcd1392d&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题组2</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走进教材</a:t>
            </a:r>
            <a:endParaRPr lang="en-US" altLang="zh-CN" sz="2600" dirty="0"/>
          </a:p>
        </p:txBody>
      </p:sp>
      <p:pic>
        <p:nvPicPr>
          <p:cNvPr id="3" name="QC_6_BD.25_1#0f11ea018?hastextimagelayout=1&amp;vbadefaultcenterpage=1&amp;parentnodeid=25960ed30&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9703278" y="1394110"/>
            <a:ext cx="1911096" cy="2496312"/>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C_6_BD.25_2#0f11ea018?hastextimagelayout=1&amp;vbadefaultcenterpage=1&amp;parentnodeid=25960ed30&amp;vbahtmlprocessed=1&amp;bbb=1&amp;hasbroken=1"/>
              <p:cNvSpPr/>
              <p:nvPr/>
            </p:nvSpPr>
            <p:spPr>
              <a:xfrm>
                <a:off x="502920" y="1348391"/>
                <a:ext cx="9134856"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3.</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（人教A版必修②P158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例8改编）如图，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是圆柱上底面的一条直</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径，</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是上底面圆周上异于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为下底面圆周上一点，且</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圆柱的底面，则下列结论正确的是</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C_6_BD.25_2#0f11ea018?hastextimagelayout=1&amp;vbadefaultcenterpage=1&amp;parentnodeid=25960ed30&amp;vbahtmlprocessed=1&amp;bbb=1&amp;hasbroken=1"/>
              <p:cNvSpPr>
                <a:spLocks noRot="1" noChangeAspect="1" noMove="1" noResize="1" noEditPoints="1" noAdjustHandles="1" noChangeArrowheads="1" noChangeShapeType="1" noTextEdit="1"/>
              </p:cNvSpPr>
              <p:nvPr/>
            </p:nvSpPr>
            <p:spPr>
              <a:xfrm>
                <a:off x="502920" y="1348391"/>
                <a:ext cx="9134856" cy="1583309"/>
              </a:xfrm>
              <a:prstGeom prst="rect">
                <a:avLst/>
              </a:prstGeom>
              <a:blipFill rotWithShape="1">
                <a:blip r:embed="rId4"/>
                <a:stretch>
                  <a:fillRect t="-18" r="-1532" b="-3936"/>
                </a:stretch>
              </a:blipFill>
            </p:spPr>
            <p:txBody>
              <a:bodyPr/>
              <a:lstStyle/>
              <a:p>
                <a:r>
                  <a:rPr lang="zh-CN" altLang="en-US">
                    <a:noFill/>
                  </a:rPr>
                  <a:t> </a:t>
                </a:r>
              </a:p>
            </p:txBody>
          </p:sp>
        </mc:Fallback>
      </mc:AlternateContent>
      <p:sp>
        <p:nvSpPr>
          <p:cNvPr id="5" name="QC_6_AN.26_1#0f11ea018.bracket?vbadefaultcenterpage=1&amp;parentnodeid=25960ed30&amp;vbapositionanswer=16&amp;vbahtmlprocessed=1"/>
          <p:cNvSpPr/>
          <p:nvPr/>
        </p:nvSpPr>
        <p:spPr>
          <a:xfrm>
            <a:off x="6206744" y="2445671"/>
            <a:ext cx="423863" cy="478600"/>
          </a:xfrm>
          <a:prstGeom prst="rect">
            <a:avLst/>
          </a:prstGeom>
          <a:noFill/>
        </p:spPr>
        <p:txBody>
          <a:bodyPr wrap="none" lIns="0" tIns="0" rIns="0" bIns="0" rtlCol="0" anchor="t"/>
          <a:lstStyle/>
          <a:p>
            <a:pPr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B</a:t>
            </a:r>
            <a:endParaRPr lang="en-US" altLang="zh-CN" sz="2400" dirty="0"/>
          </a:p>
        </p:txBody>
      </p:sp>
      <mc:AlternateContent xmlns:mc="http://schemas.openxmlformats.org/markup-compatibility/2006" xmlns:a14="http://schemas.microsoft.com/office/drawing/2010/main">
        <mc:Choice Requires="a14">
          <p:sp>
            <p:nvSpPr>
              <p:cNvPr id="6" name="QC_6_BD.27_1#0f11ea018.choices?hastextimagelayout=1&amp;vbadefaultcenterpage=1&amp;parentnodeid=25960ed30&amp;vbahtmlprocessed=1"/>
              <p:cNvSpPr/>
              <p:nvPr/>
            </p:nvSpPr>
            <p:spPr>
              <a:xfrm>
                <a:off x="502920" y="2943448"/>
                <a:ext cx="9134856" cy="1028700"/>
              </a:xfrm>
              <a:prstGeom prst="rect">
                <a:avLst/>
              </a:prstGeom>
              <a:noFill/>
            </p:spPr>
            <p:txBody>
              <a:bodyPr wrap="square" lIns="0" tIns="0" rIns="0" bIns="0" rtlCol="0" anchor="t"/>
              <a:lstStyle/>
              <a:p>
                <a:pPr latinLnBrk="1">
                  <a:lnSpc>
                    <a:spcPct val="150000"/>
                  </a:lnSpc>
                  <a:tabLst>
                    <a:tab pos="467487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𝐵𝐶𝐷</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a:p>
                <a:pPr latinLnBrk="1">
                  <a:lnSpc>
                    <a:spcPct val="150000"/>
                  </a:lnSpc>
                  <a:tabLst>
                    <a:tab pos="4674870"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6" name="QC_6_BD.27_1#0f11ea018.choices?hastextimagelayout=1&amp;vbadefaultcenterpage=1&amp;parentnodeid=25960ed30&amp;vbahtmlprocessed=1"/>
              <p:cNvSpPr>
                <a:spLocks noRot="1" noChangeAspect="1" noMove="1" noResize="1" noEditPoints="1" noAdjustHandles="1" noChangeArrowheads="1" noChangeShapeType="1" noTextEdit="1"/>
              </p:cNvSpPr>
              <p:nvPr/>
            </p:nvSpPr>
            <p:spPr>
              <a:xfrm>
                <a:off x="502920" y="2943448"/>
                <a:ext cx="9134856" cy="1028700"/>
              </a:xfrm>
              <a:prstGeom prst="rect">
                <a:avLst/>
              </a:prstGeom>
              <a:blipFill rotWithShape="1">
                <a:blip r:embed="rId5"/>
                <a:stretch>
                  <a:fillRect t="-22" r="4" b="-66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QC_6_AS.28_1#0f11ea018?hastextimagelayout=1&amp;vbadefaultcenterpage=1&amp;parentnodeid=25960ed30&amp;vbahtmlprocessed=1"/>
              <p:cNvSpPr/>
              <p:nvPr/>
            </p:nvSpPr>
            <p:spPr>
              <a:xfrm>
                <a:off x="502920" y="3984848"/>
                <a:ext cx="11183112" cy="268058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是圆柱上底面的一条直径，所以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垂直于圆柱的底面，所以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.故选B.</a:t>
                </a:r>
                <a:endParaRPr lang="en-US" altLang="zh-CN" sz="2400" dirty="0"/>
              </a:p>
            </p:txBody>
          </p:sp>
        </mc:Choice>
        <mc:Fallback xmlns="">
          <p:sp>
            <p:nvSpPr>
              <p:cNvPr id="7" name="QC_6_AS.28_1#0f11ea018?hastextimagelayout=1&amp;vbadefaultcenterpage=1&amp;parentnodeid=25960ed30&amp;vbahtmlprocessed=1"/>
              <p:cNvSpPr>
                <a:spLocks noRot="1" noChangeAspect="1" noMove="1" noResize="1" noEditPoints="1" noAdjustHandles="1" noChangeArrowheads="1" noChangeShapeType="1" noTextEdit="1"/>
              </p:cNvSpPr>
              <p:nvPr/>
            </p:nvSpPr>
            <p:spPr>
              <a:xfrm>
                <a:off x="502920" y="3984848"/>
                <a:ext cx="11183112" cy="2680589"/>
              </a:xfrm>
              <a:prstGeom prst="rect">
                <a:avLst/>
              </a:prstGeom>
              <a:blipFill rotWithShape="1">
                <a:blip r:embed="rId6"/>
                <a:stretch>
                  <a:fillRect t="-8" r="1" b="-232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Effect transition="in" filter="wipe(left)">
                                      <p:cBhvr>
                                        <p:cTn id="21" dur="500"/>
                                        <p:tgtEl>
                                          <p:spTgt spid="7">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
                                            <p:txEl>
                                              <p:pRg st="2" end="2"/>
                                            </p:txEl>
                                          </p:spTgt>
                                        </p:tgtEl>
                                        <p:attrNameLst>
                                          <p:attrName>style.visibility</p:attrName>
                                        </p:attrNameLst>
                                      </p:cBhvr>
                                      <p:to>
                                        <p:strVal val="visible"/>
                                      </p:to>
                                    </p:set>
                                    <p:animEffect transition="in" filter="wipe(left)">
                                      <p:cBhvr>
                                        <p:cTn id="24" dur="500"/>
                                        <p:tgtEl>
                                          <p:spTgt spid="7">
                                            <p:txEl>
                                              <p:pRg st="2" end="2"/>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left)">
                                      <p:cBhvr>
                                        <p:cTn id="27" dur="500"/>
                                        <p:tgtEl>
                                          <p:spTgt spid="7">
                                            <p:txEl>
                                              <p:pRg st="3" end="3"/>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
                                            <p:txEl>
                                              <p:pRg st="4" end="4"/>
                                            </p:txEl>
                                          </p:spTgt>
                                        </p:tgtEl>
                                        <p:attrNameLst>
                                          <p:attrName>style.visibility</p:attrName>
                                        </p:attrNameLst>
                                      </p:cBhvr>
                                      <p:to>
                                        <p:strVal val="visible"/>
                                      </p:to>
                                    </p:set>
                                    <p:animEffect transition="in" filter="wipe(left)">
                                      <p:cBhvr>
                                        <p:cTn id="30"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7" grpId="0"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BD.29_1#a7d0478a4?vbadefaultcenterpage=1&amp;parentnodeid=25960ed30&amp;vbahtmlprocessed=1&amp;bbb=1&amp;hasbroken=1"/>
              <p:cNvSpPr/>
              <p:nvPr/>
            </p:nvSpPr>
            <p:spPr>
              <a:xfrm>
                <a:off x="502920" y="2912918"/>
                <a:ext cx="11183112" cy="1320165"/>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4.</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（人教A版必修②P148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T3改编）在长方体</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所成角的余弦值为</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4000" b="0" i="0" u="sng" kern="0" spc="-99900" dirty="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BD.29_1#a7d0478a4?vbadefaultcenterpage=1&amp;parentnodeid=25960ed30&amp;vbahtmlprocessed=1&amp;bbb=1&amp;hasbroken=1"/>
              <p:cNvSpPr>
                <a:spLocks noRot="1" noChangeAspect="1" noMove="1" noResize="1" noEditPoints="1" noAdjustHandles="1" noChangeArrowheads="1" noChangeShapeType="1" noTextEdit="1"/>
              </p:cNvSpPr>
              <p:nvPr/>
            </p:nvSpPr>
            <p:spPr>
              <a:xfrm>
                <a:off x="502920" y="2912918"/>
                <a:ext cx="11183112" cy="1320165"/>
              </a:xfrm>
              <a:prstGeom prst="rect">
                <a:avLst/>
              </a:prstGeom>
              <a:blipFill rotWithShape="1">
                <a:blip r:embed="rId3"/>
                <a:stretch>
                  <a:fillRect t="-13" r="1" b="-108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6_AN.30_1#a7d0478a4.blank?vbadefaultcenterpage=1&amp;parentnodeid=25960ed30&amp;vbapositionanswer=17&amp;vbahtmlprocessed=1&amp;rh=48.6"/>
              <p:cNvSpPr/>
              <p:nvPr/>
            </p:nvSpPr>
            <p:spPr>
              <a:xfrm>
                <a:off x="6384735" y="3579159"/>
                <a:ext cx="558864" cy="574612"/>
              </a:xfrm>
              <a:prstGeom prst="rect">
                <a:avLst/>
              </a:prstGeom>
              <a:noFill/>
            </p:spPr>
            <p:txBody>
              <a:bodyPr wrap="none" lIns="0" tIns="0" rIns="0" bIns="0" rtlCol="0" anchor="t"/>
              <a:lstStyle/>
              <a:p>
                <a:pPr marL="0" algn="ctr" latinLnBrk="1">
                  <a:lnSpc>
                    <a:spcPts val="45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6_AN.30_1#a7d0478a4.blank?vbadefaultcenterpage=1&amp;parentnodeid=25960ed30&amp;vbapositionanswer=17&amp;vbahtmlprocessed=1&amp;rh=48.6"/>
              <p:cNvSpPr>
                <a:spLocks noRot="1" noChangeAspect="1" noMove="1" noResize="1" noEditPoints="1" noAdjustHandles="1" noChangeArrowheads="1" noChangeShapeType="1" noTextEdit="1"/>
              </p:cNvSpPr>
              <p:nvPr/>
            </p:nvSpPr>
            <p:spPr>
              <a:xfrm>
                <a:off x="6384735" y="3579159"/>
                <a:ext cx="558864" cy="574612"/>
              </a:xfrm>
              <a:prstGeom prst="rect">
                <a:avLst/>
              </a:prstGeom>
              <a:blipFill rotWithShape="1">
                <a:blip r:embed="rId4"/>
                <a:stretch>
                  <a:fillRect l="-80" t="-52" r="91" b="4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31_1#a7d0478a4?vbadefaultcenterpage=1&amp;parentnodeid=25960ed30&amp;vbahtmlprocessed=1"/>
              <p:cNvSpPr/>
              <p:nvPr/>
            </p:nvSpPr>
            <p:spPr>
              <a:xfrm>
                <a:off x="502920" y="756000"/>
                <a:ext cx="11183112" cy="3040253"/>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所成的角或其补角，</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1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num>
                      <m:den>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5</m:t>
                            </m:r>
                          </m:e>
                        </m:rad>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10</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31_1#a7d0478a4?vbadefaultcenterpage=1&amp;parentnodeid=25960ed30&amp;vbahtmlprocessed=1"/>
              <p:cNvSpPr>
                <a:spLocks noRot="1" noChangeAspect="1" noMove="1" noResize="1" noEditPoints="1" noAdjustHandles="1" noChangeArrowheads="1" noChangeShapeType="1" noTextEdit="1"/>
              </p:cNvSpPr>
              <p:nvPr/>
            </p:nvSpPr>
            <p:spPr>
              <a:xfrm>
                <a:off x="502920" y="756000"/>
                <a:ext cx="11183112" cy="3040253"/>
              </a:xfrm>
              <a:prstGeom prst="rect">
                <a:avLst/>
              </a:prstGeom>
              <a:blipFill rotWithShape="1">
                <a:blip r:embed="rId3"/>
                <a:stretch>
                  <a:fillRect t="-12" r="1" b="-5548"/>
                </a:stretch>
              </a:blipFill>
            </p:spPr>
            <p:txBody>
              <a:bodyPr/>
              <a:lstStyle/>
              <a:p>
                <a:r>
                  <a:rPr lang="zh-CN" altLang="en-US">
                    <a:noFill/>
                  </a:rPr>
                  <a:t> </a:t>
                </a:r>
              </a:p>
            </p:txBody>
          </p:sp>
        </mc:Fallback>
      </mc:AlternateContent>
      <p:pic>
        <p:nvPicPr>
          <p:cNvPr id="3" name="QB_6_AS.31_2#a7d0478a4?vbadefaultcenterpage=1&amp;parentnodeid=25960ed30&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221224" y="3931508"/>
            <a:ext cx="1755648" cy="2734056"/>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3572b296a?vbadefaultcenterpage=1&amp;parentnodeid=adcd1392d&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题组3</a:t>
            </a:r>
            <a:r>
              <a:rPr lang="en-US" altLang="zh-CN" sz="26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走向高考</a:t>
            </a:r>
            <a:endParaRPr lang="en-US" altLang="zh-CN" sz="2600" dirty="0"/>
          </a:p>
        </p:txBody>
      </p:sp>
      <mc:AlternateContent xmlns:mc="http://schemas.openxmlformats.org/markup-compatibility/2006" xmlns:a14="http://schemas.microsoft.com/office/drawing/2010/main">
        <mc:Choice Requires="a14">
          <p:sp>
            <p:nvSpPr>
              <p:cNvPr id="3" name="QB_6_BD.32_1#7f3aaeafc?vbadefaultcenterpage=1&amp;parentnodeid=3572b296a&amp;vbahtmlprocessed=1&amp;bbb=1&amp;hasbroken=1"/>
              <p:cNvSpPr/>
              <p:nvPr/>
            </p:nvSpPr>
            <p:spPr>
              <a:xfrm>
                <a:off x="502920" y="1348391"/>
                <a:ext cx="11183112" cy="107696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5.</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全国甲卷改编）</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在三棱锥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是边长为2的等边三角形，</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𝑃𝐶𝐸</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6_BD.32_1#7f3aaeafc?vbadefaultcenterpage=1&amp;parentnodeid=3572b296a&amp;vbahtmlprocessed=1&amp;bbb=1&amp;hasbroken=1"/>
              <p:cNvSpPr>
                <a:spLocks noRot="1" noChangeAspect="1" noMove="1" noResize="1" noEditPoints="1" noAdjustHandles="1" noChangeArrowheads="1" noChangeShapeType="1" noTextEdit="1"/>
              </p:cNvSpPr>
              <p:nvPr/>
            </p:nvSpPr>
            <p:spPr>
              <a:xfrm>
                <a:off x="502920" y="1348391"/>
                <a:ext cx="11183112" cy="1076960"/>
              </a:xfrm>
              <a:prstGeom prst="rect">
                <a:avLst/>
              </a:prstGeom>
              <a:blipFill rotWithShape="1">
                <a:blip r:embed="rId3"/>
                <a:stretch>
                  <a:fillRect t="-27" r="1" b="-21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6_AN.33_1#7f3aaeafc.blank?vbadefaultcenterpage=1&amp;parentnodeid=3572b296a&amp;vbapositionanswer=18&amp;vbahtmlprocessed=1&amp;rh=43.2"/>
              <p:cNvSpPr/>
              <p:nvPr/>
            </p:nvSpPr>
            <p:spPr>
              <a:xfrm>
                <a:off x="7600633" y="2010315"/>
                <a:ext cx="306388" cy="483235"/>
              </a:xfrm>
              <a:prstGeom prst="rect">
                <a:avLst/>
              </a:prstGeom>
              <a:noFill/>
            </p:spPr>
            <p:txBody>
              <a:bodyPr wrap="none" lIns="0" tIns="0" rIns="0" bIns="0" rtlCol="0" anchor="t"/>
              <a:lstStyle/>
              <a:p>
                <a:pPr marL="0" algn="ctr" latinLnBrk="1">
                  <a:lnSpc>
                    <a:spcPts val="38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6_AN.33_1#7f3aaeafc.blank?vbadefaultcenterpage=1&amp;parentnodeid=3572b296a&amp;vbapositionanswer=18&amp;vbahtmlprocessed=1&amp;rh=43.2"/>
              <p:cNvSpPr>
                <a:spLocks noRot="1" noChangeAspect="1" noMove="1" noResize="1" noEditPoints="1" noAdjustHandles="1" noChangeArrowheads="1" noChangeShapeType="1" noTextEdit="1"/>
              </p:cNvSpPr>
              <p:nvPr/>
            </p:nvSpPr>
            <p:spPr>
              <a:xfrm>
                <a:off x="7600633" y="2010315"/>
                <a:ext cx="306388" cy="483235"/>
              </a:xfrm>
              <a:prstGeom prst="rect">
                <a:avLst/>
              </a:prstGeom>
              <a:blipFill rotWithShape="1">
                <a:blip r:embed="rId4"/>
                <a:stretch>
                  <a:fillRect l="-104" t="-112" b="11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6_AS.34_1#7f3aaeafc?vbadefaultcenterpage=1&amp;parentnodeid=3572b296a&amp;vbahtmlprocessed=1&amp;bbb=1&amp;hasbroken=1"/>
              <p:cNvSpPr/>
              <p:nvPr/>
            </p:nvSpPr>
            <p:spPr>
              <a:xfrm>
                <a:off x="502920" y="890506"/>
                <a:ext cx="11183112" cy="3185922"/>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endParaRPr lang="en-US" altLang="zh-CN" sz="2400" dirty="0"/>
              </a:p>
              <a:p>
                <a:pPr latinLnBrk="1">
                  <a:lnSpc>
                    <a:spcPct val="150000"/>
                  </a:lnSpc>
                </a:pPr>
                <a14:m>
                  <m:oMath xmlns:m="http://schemas.openxmlformats.org/officeDocument/2006/math">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是边长为2的等边三角形，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14:m>
                  <m:oMath xmlns:m="http://schemas.openxmlformats.org/officeDocument/2006/math">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6_AS.34_1#7f3aaeafc?vbadefaultcenterpage=1&amp;parentnodeid=3572b296a&amp;vbahtmlprocessed=1&amp;bbb=1&amp;hasbroken=1"/>
              <p:cNvSpPr>
                <a:spLocks noRot="1" noChangeAspect="1" noMove="1" noResize="1" noEditPoints="1" noAdjustHandles="1" noChangeArrowheads="1" noChangeShapeType="1" noTextEdit="1"/>
              </p:cNvSpPr>
              <p:nvPr/>
            </p:nvSpPr>
            <p:spPr>
              <a:xfrm>
                <a:off x="502920" y="890506"/>
                <a:ext cx="11183112" cy="3185922"/>
              </a:xfrm>
              <a:prstGeom prst="rect">
                <a:avLst/>
              </a:prstGeom>
              <a:blipFill rotWithShape="1">
                <a:blip r:embed="rId3"/>
                <a:stretch>
                  <a:fillRect t="-7" r="1" b="-7483"/>
                </a:stretch>
              </a:blipFill>
            </p:spPr>
            <p:txBody>
              <a:bodyPr/>
              <a:lstStyle/>
              <a:p>
                <a:r>
                  <a:rPr lang="zh-CN" altLang="en-US">
                    <a:noFill/>
                  </a:rPr>
                  <a:t> </a:t>
                </a:r>
              </a:p>
            </p:txBody>
          </p:sp>
        </mc:Fallback>
      </mc:AlternateContent>
      <p:pic>
        <p:nvPicPr>
          <p:cNvPr id="3" name="QB_6_AS.34_2#7f3aaeafc?vbadefaultcenterpage=1&amp;parentnodeid=3572b296a&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764024" y="4205714"/>
            <a:ext cx="2670048" cy="201168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22a27a9ab.fixed?vbadefaultcenterpage=1&amp;parentnodeid=21b33e0db&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4400" dirty="0"/>
          </a:p>
        </p:txBody>
      </p:sp>
      <p:pic>
        <p:nvPicPr>
          <p:cNvPr id="3" name="C_3#22a27a9ab.fixed?vbadefaultcenterpage=1&amp;parentnodeid=21b33e0db&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cb67c495c?vbadefaultcenterpage=1&amp;parentnodeid=22a27a9a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考点一</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直线与平面垂直的判定与性质［师生共研］</a:t>
            </a:r>
            <a:endParaRPr lang="en-US" altLang="zh-CN" sz="2800" dirty="0"/>
          </a:p>
        </p:txBody>
      </p:sp>
      <p:pic>
        <p:nvPicPr>
          <p:cNvPr id="3" name="QO_5_BD.35_1#1eaaa9e89?hastextimagelayout=1&amp;vbadefaultcenterpage=1&amp;parentnodeid=cb67c495c&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9107424" y="1434082"/>
            <a:ext cx="2560320" cy="296265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5_BD.35_2#1eaaa9e89?hastextimagelayout=2&amp;vbadefaultcenterpage=1&amp;parentnodeid=cb67c495c&amp;vbahtmlprocessed=1&amp;bbb=1&amp;hasbroken=1"/>
              <p:cNvSpPr/>
              <p:nvPr/>
            </p:nvSpPr>
            <p:spPr>
              <a:xfrm>
                <a:off x="502920" y="1388362"/>
                <a:ext cx="8494776" cy="1639062"/>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北京卷节选）</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如图，在三棱锥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.求证：</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O_5_BD.35_2#1eaaa9e89?hastextimagelayout=2&amp;vbadefaultcenterpage=1&amp;parentnodeid=cb67c495c&amp;vbahtmlprocessed=1&amp;bbb=1&amp;hasbroken=1"/>
              <p:cNvSpPr>
                <a:spLocks noRot="1" noChangeAspect="1" noMove="1" noResize="1" noEditPoints="1" noAdjustHandles="1" noChangeArrowheads="1" noChangeShapeType="1" noTextEdit="1"/>
              </p:cNvSpPr>
              <p:nvPr/>
            </p:nvSpPr>
            <p:spPr>
              <a:xfrm>
                <a:off x="502920" y="1388362"/>
                <a:ext cx="8494776" cy="1639062"/>
              </a:xfrm>
              <a:prstGeom prst="rect">
                <a:avLst/>
              </a:prstGeom>
              <a:blipFill rotWithShape="1">
                <a:blip r:embed="rId4"/>
                <a:stretch>
                  <a:fillRect t="-15" r="-4907" b="-12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O_5_AS.36_1#1eaaa9e89?hastextimagelayout=2&amp;vbadefaultcenterpage=1&amp;parentnodeid=cb67c495c&amp;vbahtmlprocessed=1"/>
              <p:cNvSpPr/>
              <p:nvPr/>
            </p:nvSpPr>
            <p:spPr>
              <a:xfrm>
                <a:off x="502920" y="3032348"/>
                <a:ext cx="8494776" cy="2747645"/>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，同理</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为直角三角形，</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为直角三角形，故</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O_5_AS.36_1#1eaaa9e89?hastextimagelayout=2&amp;vbadefaultcenterpage=1&amp;parentnodeid=cb67c495c&amp;vbahtmlprocessed=1"/>
              <p:cNvSpPr>
                <a:spLocks noRot="1" noChangeAspect="1" noMove="1" noResize="1" noEditPoints="1" noAdjustHandles="1" noChangeArrowheads="1" noChangeShapeType="1" noTextEdit="1"/>
              </p:cNvSpPr>
              <p:nvPr/>
            </p:nvSpPr>
            <p:spPr>
              <a:xfrm>
                <a:off x="502920" y="3032348"/>
                <a:ext cx="8494776" cy="2747645"/>
              </a:xfrm>
              <a:prstGeom prst="rect">
                <a:avLst/>
              </a:prstGeom>
              <a:blipFill rotWithShape="1">
                <a:blip r:embed="rId5"/>
                <a:stretch>
                  <a:fillRect t="-8" r="4" b="-1563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wipe(left)">
                                      <p:cBhvr>
                                        <p:cTn id="13" dur="500"/>
                                        <p:tgtEl>
                                          <p:spTgt spid="5">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wipe(left)">
                                      <p:cBhvr>
                                        <p:cTn id="16" dur="500"/>
                                        <p:tgtEl>
                                          <p:spTgt spid="5">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wipe(left)">
                                      <p:cBhvr>
                                        <p:cTn id="19" dur="500"/>
                                        <p:tgtEl>
                                          <p:spTgt spid="5">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wipe(left)">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2620935b6?vbadefaultcenterpage=1&amp;parentnodeid=cb67c495c&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599674"/>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2620935b6?vbadefaultcenterpage=1&amp;parentnodeid=cb67c495c&amp;vbahtmlprocessed=1"/>
          <p:cNvSpPr/>
          <p:nvPr/>
        </p:nvSpPr>
        <p:spPr>
          <a:xfrm>
            <a:off x="502920" y="2125962"/>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证明线面垂直的四种方法</a:t>
            </a:r>
            <a:endParaRPr lang="en-US" altLang="zh-CN" sz="2400" dirty="0"/>
          </a:p>
        </p:txBody>
      </p:sp>
      <p:pic>
        <p:nvPicPr>
          <p:cNvPr id="4" name="P_5_BD#2620935b6?vbadefaultcenterpage=1&amp;parentnodeid=cb67c495c&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3035808" y="2748262"/>
            <a:ext cx="6126480" cy="2798064"/>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9e8f90442?vbadefaultcenterpage=1&amp;parentnodeid=cb67c495c&amp;vbahtmlprocessed=1" descr="preencoded.png"/>
          <p:cNvPicPr>
            <a:picLocks noChangeAspect="1"/>
          </p:cNvPicPr>
          <p:nvPr/>
        </p:nvPicPr>
        <p:blipFill>
          <a:blip r:embed="rId3"/>
          <a:stretch>
            <a:fillRect/>
          </a:stretch>
        </p:blipFill>
        <p:spPr>
          <a:xfrm>
            <a:off x="3813048" y="756000"/>
            <a:ext cx="4562856" cy="530352"/>
          </a:xfrm>
          <a:prstGeom prst="rect">
            <a:avLst/>
          </a:prstGeom>
        </p:spPr>
      </p:pic>
      <p:pic>
        <p:nvPicPr>
          <p:cNvPr id="3" name="QO_6_BD.37_1#aac065b92?hastextimagelayout=1&amp;vbadefaultcenterpage=1&amp;parentnodeid=9e8f90442&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8279958" y="1465168"/>
            <a:ext cx="3355848" cy="2148840"/>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6_BD.37_2#aac065b92?hastextimagelayout=3&amp;vbadefaultcenterpage=1&amp;parentnodeid=9e8f90442&amp;vbahtmlprocessed=1&amp;bbb=1&amp;hasbroken=1"/>
              <p:cNvSpPr/>
              <p:nvPr/>
            </p:nvSpPr>
            <p:spPr>
              <a:xfrm>
                <a:off x="502920" y="1419448"/>
                <a:ext cx="7699248" cy="1587310"/>
              </a:xfrm>
              <a:prstGeom prst="rect">
                <a:avLst/>
              </a:prstGeom>
              <a:noFill/>
            </p:spPr>
            <p:txBody>
              <a:bodyPr wrap="none" lIns="0" tIns="0" rIns="0" bIns="0" rtlCol="0" anchor="t"/>
              <a:lstStyle/>
              <a:p>
                <a:pPr algn="l" latinLnBrk="1">
                  <a:lnSpc>
                    <a:spcPct val="150000"/>
                  </a:lnSpc>
                </a:pP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新高考Ⅱ卷节选）</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如图，三棱锥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𝐴𝐷𝐶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的中点.证明：</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O_6_BD.37_2#aac065b92?hastextimagelayout=3&amp;vbadefaultcenterpage=1&amp;parentnodeid=9e8f90442&amp;vbahtmlprocessed=1&amp;bbb=1&amp;hasbroken=1"/>
              <p:cNvSpPr>
                <a:spLocks noRot="1" noChangeAspect="1" noMove="1" noResize="1" noEditPoints="1" noAdjustHandles="1" noChangeArrowheads="1" noChangeShapeType="1" noTextEdit="1"/>
              </p:cNvSpPr>
              <p:nvPr/>
            </p:nvSpPr>
            <p:spPr>
              <a:xfrm>
                <a:off x="502920" y="1419448"/>
                <a:ext cx="7699248" cy="1587310"/>
              </a:xfrm>
              <a:prstGeom prst="rect">
                <a:avLst/>
              </a:prstGeom>
              <a:blipFill rotWithShape="1">
                <a:blip r:embed="rId5"/>
                <a:stretch>
                  <a:fillRect t="-14" r="7" b="-3678"/>
                </a:stretch>
              </a:blipFill>
            </p:spPr>
            <p:txBody>
              <a:bodyPr/>
              <a:lstStyle/>
              <a:p>
                <a:r>
                  <a:rPr lang="zh-CN" altLang="en-US">
                    <a:noFill/>
                  </a:rPr>
                  <a:t> </a:t>
                </a:r>
              </a:p>
            </p:txBody>
          </p:sp>
        </mc:Fallback>
      </mc:AlternateContent>
    </p:spTree>
  </p:cSld>
  <p:clrMapOvr>
    <a:masterClrMapping/>
  </p:clrMapOvr>
  <p:transition>
    <p:split dir="in"/>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38_1#aac065b92?vbadefaultcenterpage=1&amp;parentnodeid=9e8f90442&amp;vbahtmlprocessed=1"/>
              <p:cNvSpPr/>
              <p:nvPr/>
            </p:nvSpPr>
            <p:spPr>
              <a:xfrm>
                <a:off x="502920" y="1958386"/>
                <a:ext cx="11183112" cy="32292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（图略），因为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①</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，从而</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②</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由①②，</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𝐷𝐴</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6_AS.38_1#aac065b92?vbadefaultcenterpage=1&amp;parentnodeid=9e8f90442&amp;vbahtmlprocessed=1"/>
              <p:cNvSpPr>
                <a:spLocks noRot="1" noChangeAspect="1" noMove="1" noResize="1" noEditPoints="1" noAdjustHandles="1" noChangeArrowheads="1" noChangeShapeType="1" noTextEdit="1"/>
              </p:cNvSpPr>
              <p:nvPr/>
            </p:nvSpPr>
            <p:spPr>
              <a:xfrm>
                <a:off x="502920" y="1958386"/>
                <a:ext cx="11183112" cy="3229229"/>
              </a:xfrm>
              <a:prstGeom prst="rect">
                <a:avLst/>
              </a:prstGeom>
              <a:blipFill rotWithShape="1">
                <a:blip r:embed="rId3"/>
                <a:stretch>
                  <a:fillRect t="-1" r="1" b="-819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a9f51baa3?vbadefaultcenterpage=1&amp;parentnodeid=22a27a9a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考点二</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平面与平面垂直的判定与性质［师生共研］</a:t>
            </a:r>
            <a:endParaRPr lang="en-US" altLang="zh-CN" sz="2800" dirty="0"/>
          </a:p>
        </p:txBody>
      </p:sp>
      <p:pic>
        <p:nvPicPr>
          <p:cNvPr id="3" name="QO_5_BD.39_1#1b5db2e49?hastextimagelayout=1&amp;vbadefaultcenterpage=1&amp;parentnodeid=a9f51baa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8226776" y="1434082"/>
            <a:ext cx="3227832" cy="2980944"/>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5_BD.39_2#1b5db2e49?hastextimagelayout=4&amp;vbadefaultcenterpage=1&amp;parentnodeid=a9f51baa3&amp;vbahtmlprocessed=1&amp;bbb=1&amp;hasbroken=1"/>
              <p:cNvSpPr/>
              <p:nvPr/>
            </p:nvSpPr>
            <p:spPr>
              <a:xfrm>
                <a:off x="502920" y="1388362"/>
                <a:ext cx="7818120"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如图，在三棱柱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O_5_BD.39_2#1b5db2e49?hastextimagelayout=4&amp;vbadefaultcenterpage=1&amp;parentnodeid=a9f51baa3&amp;vbahtmlprocessed=1&amp;bbb=1&amp;hasbroken=1"/>
              <p:cNvSpPr>
                <a:spLocks noRot="1" noChangeAspect="1" noMove="1" noResize="1" noEditPoints="1" noAdjustHandles="1" noChangeArrowheads="1" noChangeShapeType="1" noTextEdit="1"/>
              </p:cNvSpPr>
              <p:nvPr/>
            </p:nvSpPr>
            <p:spPr>
              <a:xfrm>
                <a:off x="502920" y="1388362"/>
                <a:ext cx="7818120" cy="1034669"/>
              </a:xfrm>
              <a:prstGeom prst="rect">
                <a:avLst/>
              </a:prstGeom>
              <a:blipFill rotWithShape="1">
                <a:blip r:embed="rId4"/>
                <a:stretch>
                  <a:fillRect t="-24" b="-60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O_5_BD.39_3#1b5db2e49?hastextimagelayout=4&amp;segpoint=1&amp;vbadefaultcenterpage=1&amp;parentnodeid=a9f51baa3&amp;vbahtmlprocessed=1"/>
              <p:cNvSpPr/>
              <p:nvPr/>
            </p:nvSpPr>
            <p:spPr>
              <a:xfrm>
                <a:off x="502920" y="2491391"/>
                <a:ext cx="7818120" cy="486029"/>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（1）证明：平面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O_5_BD.39_3#1b5db2e49?hastextimagelayout=4&amp;segpoint=1&amp;vbadefaultcenterpage=1&amp;parentnodeid=a9f51baa3&amp;vbahtmlprocessed=1"/>
              <p:cNvSpPr>
                <a:spLocks noRot="1" noChangeAspect="1" noMove="1" noResize="1" noEditPoints="1" noAdjustHandles="1" noChangeArrowheads="1" noChangeShapeType="1" noTextEdit="1"/>
              </p:cNvSpPr>
              <p:nvPr/>
            </p:nvSpPr>
            <p:spPr>
              <a:xfrm>
                <a:off x="502920" y="2491391"/>
                <a:ext cx="7818120" cy="486029"/>
              </a:xfrm>
              <a:prstGeom prst="rect">
                <a:avLst/>
              </a:prstGeom>
              <a:blipFill rotWithShape="1">
                <a:blip r:embed="rId5"/>
                <a:stretch>
                  <a:fillRect t="-59" b="-128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O_5_BD.39_4#1b5db2e49?hastextimagelayout=4&amp;segpoint=1&amp;vbadefaultcenterpage=1&amp;parentnodeid=a9f51baa3&amp;vbahtmlprocessed=1"/>
              <p:cNvSpPr/>
              <p:nvPr/>
            </p:nvSpPr>
            <p:spPr>
              <a:xfrm>
                <a:off x="502920" y="3037491"/>
                <a:ext cx="7818120"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，求四棱锥</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的高.</a:t>
                </a:r>
                <a:endParaRPr lang="en-US" altLang="zh-CN" sz="2400" dirty="0"/>
              </a:p>
            </p:txBody>
          </p:sp>
        </mc:Choice>
        <mc:Fallback xmlns="">
          <p:sp>
            <p:nvSpPr>
              <p:cNvPr id="6" name="QO_5_BD.39_4#1b5db2e49?hastextimagelayout=4&amp;segpoint=1&amp;vbadefaultcenterpage=1&amp;parentnodeid=a9f51baa3&amp;vbahtmlprocessed=1"/>
              <p:cNvSpPr>
                <a:spLocks noRot="1" noChangeAspect="1" noMove="1" noResize="1" noEditPoints="1" noAdjustHandles="1" noChangeArrowheads="1" noChangeShapeType="1" noTextEdit="1"/>
              </p:cNvSpPr>
              <p:nvPr/>
            </p:nvSpPr>
            <p:spPr>
              <a:xfrm>
                <a:off x="502920" y="3037491"/>
                <a:ext cx="7818120" cy="490030"/>
              </a:xfrm>
              <a:prstGeom prst="rect">
                <a:avLst/>
              </a:prstGeom>
              <a:blipFill rotWithShape="1">
                <a:blip r:embed="rId6"/>
                <a:stretch>
                  <a:fillRect t="-58" b="-11902"/>
                </a:stretch>
              </a:blipFill>
            </p:spPr>
            <p:txBody>
              <a:bodyPr/>
              <a:lstStyle/>
              <a:p>
                <a:r>
                  <a:rPr lang="zh-CN" altLang="en-US">
                    <a:noFill/>
                  </a:rPr>
                  <a:t> </a:t>
                </a:r>
              </a:p>
            </p:txBody>
          </p:sp>
        </mc:Fallback>
      </mc:AlternateContent>
    </p:spTree>
  </p:cSld>
  <p:clrMapOvr>
    <a:masterClrMapping/>
  </p:clrMapOvr>
  <p:transition>
    <p:split dir="in"/>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5_AS.40_1#1b5db2e49?vbadefaultcenterpage=1&amp;parentnodeid=a9f51baa3&amp;vbahtmlprocessed=1"/>
              <p:cNvSpPr/>
              <p:nvPr/>
            </p:nvSpPr>
            <p:spPr>
              <a:xfrm>
                <a:off x="502920" y="1958386"/>
                <a:ext cx="11183112" cy="32292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smtClean="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5_AS.40_1#1b5db2e49?vbadefaultcenterpage=1&amp;parentnodeid=a9f51baa3&amp;vbahtmlprocessed=1"/>
              <p:cNvSpPr>
                <a:spLocks noRot="1" noChangeAspect="1" noMove="1" noResize="1" noEditPoints="1" noAdjustHandles="1" noChangeArrowheads="1" noChangeShapeType="1" noTextEdit="1"/>
              </p:cNvSpPr>
              <p:nvPr/>
            </p:nvSpPr>
            <p:spPr>
              <a:xfrm>
                <a:off x="502920" y="1958386"/>
                <a:ext cx="11183112" cy="3229229"/>
              </a:xfrm>
              <a:prstGeom prst="rect">
                <a:avLst/>
              </a:prstGeom>
              <a:blipFill rotWithShape="1">
                <a:blip r:embed="rId3"/>
                <a:stretch>
                  <a:fillRect t="-1" r="1" b="-193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5_AS.40_2#1b5db2e49?vbadefaultcenterpage=1&amp;parentnodeid=a9f51baa3&amp;vbahtmlprocessed=1&amp;bbb=1&amp;hasbroken=1"/>
              <p:cNvSpPr/>
              <p:nvPr/>
            </p:nvSpPr>
            <p:spPr>
              <a:xfrm>
                <a:off x="502920" y="1053320"/>
                <a:ext cx="11183112" cy="4937761"/>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（2）如图，过点</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作</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，垂足为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a:t>
                </a:r>
              </a:p>
              <a:p>
                <a:pPr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  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所以四棱锥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的高为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为公共边，</a:t>
                </a:r>
                <a:endParaRPr lang="en-US" altLang="zh-CN" sz="2400" dirty="0"/>
              </a:p>
              <a:p>
                <a:pPr latinLnBrk="1">
                  <a:lnSpc>
                    <a:spcPct val="150000"/>
                  </a:lnSpc>
                </a:pPr>
                <a:r>
                  <a:rPr lang="en-US" altLang="zh-CN" sz="2400" b="0" i="0" dirty="0" err="1">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endParaRPr lang="en-US" altLang="zh-CN" sz="2400" dirty="0"/>
              </a:p>
            </p:txBody>
          </p:sp>
        </mc:Choice>
        <mc:Fallback xmlns="">
          <p:sp>
            <p:nvSpPr>
              <p:cNvPr id="2" name="QO_5_AS.40_2#1b5db2e49?vbadefaultcenterpage=1&amp;parentnodeid=a9f51baa3&amp;vbahtmlprocessed=1&amp;bbb=1&amp;hasbroken=1"/>
              <p:cNvSpPr>
                <a:spLocks noRot="1" noChangeAspect="1" noMove="1" noResize="1" noEditPoints="1" noAdjustHandles="1" noChangeArrowheads="1" noChangeShapeType="1" noTextEdit="1"/>
              </p:cNvSpPr>
              <p:nvPr/>
            </p:nvSpPr>
            <p:spPr>
              <a:xfrm>
                <a:off x="502920" y="1053320"/>
                <a:ext cx="11183112" cy="4937761"/>
              </a:xfrm>
              <a:prstGeom prst="rect">
                <a:avLst/>
              </a:prstGeom>
              <a:blipFill rotWithShape="1">
                <a:blip r:embed="rId3"/>
                <a:stretch>
                  <a:fillRect t="-10" r="1" b="-1519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2_BD#21b33e0db.fixed?vbadefaultcenterpage=1&amp;parentnodeid=76c46d7cc&amp;vbahtmlprocessed=1"/>
          <p:cNvSpPr/>
          <p:nvPr/>
        </p:nvSpPr>
        <p:spPr>
          <a:xfrm>
            <a:off x="621792" y="932688"/>
            <a:ext cx="10981944" cy="1152144"/>
          </a:xfrm>
          <a:prstGeom prst="rect">
            <a:avLst/>
          </a:prstGeom>
          <a:noFill/>
        </p:spPr>
        <p:txBody>
          <a:bodyPr wrap="square" lIns="0" tIns="0" rIns="0" bIns="0" rtlCol="0" anchor="ctr"/>
          <a:lstStyle/>
          <a:p>
            <a:pPr algn="ctr" latinLnBrk="1">
              <a:lnSpc>
                <a:spcPct val="100000"/>
              </a:lnSpc>
            </a:pP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基础课39</a:t>
            </a:r>
            <a:r>
              <a:rPr lang="en-US" altLang="zh-CN" sz="4000" b="1" i="0" dirty="0">
                <a:solidFill>
                  <a:srgbClr val="01448D"/>
                </a:solidFill>
                <a:latin typeface="宋体" panose="02010600030101010101" pitchFamily="2" charset="-122"/>
                <a:ea typeface="宋体" panose="02010600030101010101" pitchFamily="2" charset="-122"/>
                <a:cs typeface="宋体" panose="02010600030101010101" pitchFamily="34" charset="-120"/>
              </a:rPr>
              <a:t> </a:t>
            </a:r>
            <a:r>
              <a:rPr lang="en-US" altLang="zh-CN" sz="4000" b="1" i="0" dirty="0">
                <a:solidFill>
                  <a:srgbClr val="01448D"/>
                </a:solidFill>
                <a:latin typeface="Times New Roman" panose="02020603050405020304" pitchFamily="34" charset="0"/>
                <a:ea typeface="微软雅黑" panose="020B0503020204020204" pitchFamily="34" charset="-122"/>
                <a:cs typeface="Times New Roman" panose="02020603050405020304" pitchFamily="34" charset="-120"/>
              </a:rPr>
              <a:t>空间直线、平面的垂直</a:t>
            </a:r>
            <a:endParaRPr lang="en-US" altLang="zh-CN" sz="4000" dirty="0"/>
          </a:p>
        </p:txBody>
      </p:sp>
      <p:pic>
        <p:nvPicPr>
          <p:cNvPr id="3" name="C_0#21b33e0db?linknodeid=7cc0d4c6f&amp;catalogrefid=7cc0d4c6f&amp;parentnodeid=76c46d7cc&amp;vbahtmlprocessed=1" descr="preencoded.png">
            <a:hlinkClick r:id="rId3" action="ppaction://hlinksldjump"/>
          </p:cNvPr>
          <p:cNvPicPr>
            <a:picLocks noChangeAspect="1"/>
          </p:cNvPicPr>
          <p:nvPr/>
        </p:nvPicPr>
        <p:blipFill>
          <a:blip r:embed="rId4"/>
          <a:stretch>
            <a:fillRect/>
          </a:stretch>
        </p:blipFill>
        <p:spPr>
          <a:xfrm>
            <a:off x="4553712" y="2642616"/>
            <a:ext cx="502920" cy="502920"/>
          </a:xfrm>
          <a:prstGeom prst="rect">
            <a:avLst/>
          </a:prstGeom>
        </p:spPr>
      </p:pic>
      <p:sp>
        <p:nvSpPr>
          <p:cNvPr id="4" name="C_0#21b33e0db?linknodeid=7cc0d4c6f&amp;catalogrefid=7cc0d4c6f&amp;parentnodeid=76c46d7cc&amp;vbahtmlprocessed=1">
            <a:hlinkClick r:id="rId3" action="ppaction://hlinksldjump"/>
          </p:cNvPr>
          <p:cNvSpPr/>
          <p:nvPr/>
        </p:nvSpPr>
        <p:spPr>
          <a:xfrm>
            <a:off x="5202936" y="26151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3050" dirty="0"/>
          </a:p>
        </p:txBody>
      </p:sp>
      <p:pic>
        <p:nvPicPr>
          <p:cNvPr id="5" name="C_0#21b33e0db?linknodeid=22a27a9ab&amp;catalogrefid=22a27a9ab&amp;parentnodeid=76c46d7cc&amp;vbahtmlprocessed=1" descr="preencoded.png">
            <a:hlinkClick r:id="rId5" action="ppaction://hlinksldjump"/>
          </p:cNvPr>
          <p:cNvPicPr>
            <a:picLocks noChangeAspect="1"/>
          </p:cNvPicPr>
          <p:nvPr/>
        </p:nvPicPr>
        <p:blipFill>
          <a:blip r:embed="rId4"/>
          <a:stretch>
            <a:fillRect/>
          </a:stretch>
        </p:blipFill>
        <p:spPr>
          <a:xfrm>
            <a:off x="4553712" y="3557016"/>
            <a:ext cx="502920" cy="502920"/>
          </a:xfrm>
          <a:prstGeom prst="rect">
            <a:avLst/>
          </a:prstGeom>
        </p:spPr>
      </p:pic>
      <p:sp>
        <p:nvSpPr>
          <p:cNvPr id="6" name="C_0#21b33e0db?linknodeid=22a27a9ab&amp;catalogrefid=22a27a9ab&amp;parentnodeid=76c46d7cc&amp;vbahtmlprocessed=1">
            <a:hlinkClick r:id="rId5" action="ppaction://hlinksldjump"/>
          </p:cNvPr>
          <p:cNvSpPr/>
          <p:nvPr/>
        </p:nvSpPr>
        <p:spPr>
          <a:xfrm>
            <a:off x="5202936" y="3529584"/>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考点聚焦·突破</a:t>
            </a:r>
            <a:endParaRPr lang="en-US" altLang="zh-CN" sz="3050" dirty="0"/>
          </a:p>
        </p:txBody>
      </p:sp>
      <p:pic>
        <p:nvPicPr>
          <p:cNvPr id="7" name="C_0#21b33e0db?linknodeid=f0ca8c442&amp;catalogrefid=f0ca8c442&amp;parentnodeid=76c46d7cc&amp;vbahtmlprocessed=1" descr="preencoded.png">
            <a:hlinkClick r:id="rId6" action="ppaction://hlinksldjump"/>
          </p:cNvPr>
          <p:cNvPicPr>
            <a:picLocks noChangeAspect="1"/>
          </p:cNvPicPr>
          <p:nvPr/>
        </p:nvPicPr>
        <p:blipFill>
          <a:blip r:embed="rId4"/>
          <a:stretch>
            <a:fillRect/>
          </a:stretch>
        </p:blipFill>
        <p:spPr>
          <a:xfrm>
            <a:off x="4553712" y="4480560"/>
            <a:ext cx="502920" cy="502920"/>
          </a:xfrm>
          <a:prstGeom prst="rect">
            <a:avLst/>
          </a:prstGeom>
        </p:spPr>
      </p:pic>
      <p:sp>
        <p:nvSpPr>
          <p:cNvPr id="8" name="C_0#21b33e0db?linknodeid=f0ca8c442&amp;catalogrefid=f0ca8c442&amp;parentnodeid=76c46d7cc&amp;vbahtmlprocessed=1">
            <a:hlinkClick r:id="rId6" action="ppaction://hlinksldjump"/>
          </p:cNvPr>
          <p:cNvSpPr/>
          <p:nvPr/>
        </p:nvSpPr>
        <p:spPr>
          <a:xfrm>
            <a:off x="5202936" y="4453128"/>
            <a:ext cx="3639312" cy="557784"/>
          </a:xfrm>
          <a:prstGeom prst="rect">
            <a:avLst/>
          </a:prstGeom>
          <a:noFill/>
        </p:spPr>
        <p:txBody>
          <a:bodyPr wrap="square" lIns="0" tIns="0" rIns="0" bIns="0" rtlCol="0" anchor="ctr"/>
          <a:lstStyle/>
          <a:p>
            <a:pPr marL="144145" algn="l" latinLnBrk="1">
              <a:lnSpc>
                <a:spcPct val="100000"/>
              </a:lnSpc>
            </a:pP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拓展教材</a:t>
            </a:r>
            <a:r>
              <a:rPr lang="en-US" altLang="zh-CN" sz="3100" b="0" i="0" dirty="0">
                <a:solidFill>
                  <a:srgbClr val="E81B23"/>
                </a:solidFill>
                <a:latin typeface="宋体" panose="02010600030101010101" pitchFamily="2" charset="-122"/>
                <a:ea typeface="宋体" panose="02010600030101010101" pitchFamily="2" charset="-122"/>
                <a:cs typeface="宋体" panose="02010600030101010101" pitchFamily="34" charset="-120"/>
              </a:rPr>
              <a:t> </a:t>
            </a:r>
            <a:r>
              <a:rPr lang="en-US" altLang="zh-CN" sz="31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深度学习</a:t>
            </a:r>
            <a:endParaRPr lang="en-US" altLang="zh-CN" sz="3050" dirty="0"/>
          </a:p>
        </p:txBody>
      </p:sp>
    </p:spTree>
  </p:cSld>
  <p:clrMapOvr>
    <a:masterClrMapping/>
  </p:clrMapOvr>
  <p:transition>
    <p:split dir="in"/>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5_AS.40_2#1b5db2e49?vbadefaultcenterpage=1&amp;parentnodeid=a9f51baa3&amp;vbahtmlprocessed=1&amp;bbb=1&amp;hasbroken=1"/>
              <p:cNvSpPr/>
              <p:nvPr/>
            </p:nvSpPr>
            <p:spPr>
              <a:xfrm>
                <a:off x="502920" y="756000"/>
                <a:ext cx="11183112" cy="3325178"/>
              </a:xfrm>
              <a:prstGeom prst="rect">
                <a:avLst/>
              </a:prstGeom>
              <a:noFill/>
            </p:spPr>
            <p:txBody>
              <a:bodyPr wrap="none" lIns="0" tIns="0" rIns="0" bIns="0" rtlCol="0" anchor="t"/>
              <a:lstStyle/>
              <a:p>
                <a:pPr algn="l"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e>
                    </m:rad>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3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所以四棱锥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的高为1.</a:t>
                </a:r>
                <a:endParaRPr lang="en-US" altLang="zh-CN" sz="2400" dirty="0"/>
              </a:p>
            </p:txBody>
          </p:sp>
        </mc:Choice>
        <mc:Fallback xmlns="">
          <p:sp>
            <p:nvSpPr>
              <p:cNvPr id="2" name="QO_5_AS.40_2#1b5db2e49?vbadefaultcenterpage=1&amp;parentnodeid=a9f51baa3&amp;vbahtmlprocessed=1&amp;bbb=1&amp;hasbroken=1"/>
              <p:cNvSpPr>
                <a:spLocks noRot="1" noChangeAspect="1" noMove="1" noResize="1" noEditPoints="1" noAdjustHandles="1" noChangeArrowheads="1" noChangeShapeType="1" noTextEdit="1"/>
              </p:cNvSpPr>
              <p:nvPr/>
            </p:nvSpPr>
            <p:spPr>
              <a:xfrm>
                <a:off x="502920" y="756000"/>
                <a:ext cx="11183112" cy="3325178"/>
              </a:xfrm>
              <a:prstGeom prst="rect">
                <a:avLst/>
              </a:prstGeom>
              <a:blipFill rotWithShape="1">
                <a:blip r:embed="rId2"/>
                <a:stretch>
                  <a:fillRect t="-11" r="1" b="-1393"/>
                </a:stretch>
              </a:blipFill>
            </p:spPr>
            <p:txBody>
              <a:bodyPr/>
              <a:lstStyle/>
              <a:p>
                <a:r>
                  <a:rPr lang="zh-CN" altLang="en-US">
                    <a:noFill/>
                  </a:rPr>
                  <a:t> </a:t>
                </a:r>
              </a:p>
            </p:txBody>
          </p:sp>
        </mc:Fallback>
      </mc:AlternateContent>
      <p:pic>
        <p:nvPicPr>
          <p:cNvPr id="3" name="QO_5_AS.40_3#1b5db2e49?vbadefaultcenterpage=1&amp;parentnodeid=a9f51baa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892040" y="4216400"/>
            <a:ext cx="2404872" cy="2176272"/>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54a219b6c?vbadefaultcenterpage=1&amp;parentnodeid=a9f51baa3&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150147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54a219b6c?vbadefaultcenterpage=1&amp;parentnodeid=a9f51baa3&amp;vbahtmlprocessed=1"/>
          <p:cNvSpPr/>
          <p:nvPr/>
        </p:nvSpPr>
        <p:spPr>
          <a:xfrm>
            <a:off x="502920" y="2027759"/>
            <a:ext cx="11183112" cy="49022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平面与平面垂直的证明方法</a:t>
            </a:r>
            <a:endParaRPr lang="en-US" altLang="zh-CN" sz="2400" dirty="0"/>
          </a:p>
        </p:txBody>
      </p:sp>
      <p:graphicFrame>
        <p:nvGraphicFramePr>
          <p:cNvPr id="31" name="P_5_BD#54a219b6c?colgroup=3,31&amp;vbadefaultcenterpage=1&amp;parentnodeid=a9f51baa3&amp;vbahtmlprocessed=1&amp;bbb=1&amp;hasbroken=1"/>
          <p:cNvGraphicFramePr>
            <a:graphicFrameLocks noGrp="1"/>
          </p:cNvGraphicFramePr>
          <p:nvPr/>
        </p:nvGraphicFramePr>
        <p:xfrm>
          <a:off x="502920" y="2650059"/>
          <a:ext cx="11155680" cy="1901952"/>
        </p:xfrm>
        <a:graphic>
          <a:graphicData uri="http://schemas.openxmlformats.org/drawingml/2006/table">
            <a:tbl>
              <a:tblPr/>
              <a:tblGrid>
                <a:gridCol w="1325880">
                  <a:extLst>
                    <a:ext uri="{9D8B030D-6E8A-4147-A177-3AD203B41FA5}">
                      <a16:colId xmlns:a16="http://schemas.microsoft.com/office/drawing/2014/main" val="20000"/>
                    </a:ext>
                  </a:extLst>
                </a:gridCol>
                <a:gridCol w="9829800">
                  <a:extLst>
                    <a:ext uri="{9D8B030D-6E8A-4147-A177-3AD203B41FA5}">
                      <a16:colId xmlns:a16="http://schemas.microsoft.com/office/drawing/2014/main" val="20001"/>
                    </a:ext>
                  </a:extLst>
                </a:gridCol>
              </a:tblGrid>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利用面面垂直的定义，即判定两平面所成的二面角为直二面角</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，将证明</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面面垂直转化为证明平面角为直角</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10844">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定理法</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利用面面垂直的判定定理</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，即证明其中一个平面经过另一个平面的一条</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垂线</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，进而把问题转化为证明线线垂直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5" name="P_5_BD#54a219b6c?vbadefaultcenterpage=1&amp;parentnodeid=a9f51baa3&amp;vbahtmlprocessed=1&amp;bbb=1&amp;hasbroken=1"/>
          <p:cNvSpPr/>
          <p:nvPr/>
        </p:nvSpPr>
        <p:spPr>
          <a:xfrm>
            <a:off x="502920" y="4605859"/>
            <a:ext cx="11183112" cy="1038670"/>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【注意】在已知面面垂直时，一般要用性质定理进行转化</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.在一个平面内作交线的垂</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，转化为线面垂直，然后转化为面面垂直.</a:t>
            </a:r>
            <a:endParaRPr lang="en-US" altLang="zh-CN" sz="2400" dirty="0"/>
          </a:p>
        </p:txBody>
      </p:sp>
    </p:spTree>
  </p:cSld>
  <p:clrMapOvr>
    <a:masterClrMapping/>
  </p:clrMapOvr>
  <p:transition>
    <p:split dir="in"/>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9f6722357?vbadefaultcenterpage=1&amp;parentnodeid=a9f51baa3&amp;vbahtmlprocessed=1" descr="preencoded.png"/>
          <p:cNvPicPr>
            <a:picLocks noChangeAspect="1"/>
          </p:cNvPicPr>
          <p:nvPr/>
        </p:nvPicPr>
        <p:blipFill>
          <a:blip r:embed="rId3"/>
          <a:stretch>
            <a:fillRect/>
          </a:stretch>
        </p:blipFill>
        <p:spPr>
          <a:xfrm>
            <a:off x="3813048" y="756000"/>
            <a:ext cx="4562856" cy="530352"/>
          </a:xfrm>
          <a:prstGeom prst="rect">
            <a:avLst/>
          </a:prstGeom>
        </p:spPr>
      </p:pic>
      <p:pic>
        <p:nvPicPr>
          <p:cNvPr id="3" name="QO_6_BD.41_1#6fbe1525a?hastextimagelayout=1&amp;vbadefaultcenterpage=1&amp;parentnodeid=9f6722357&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8415911" y="1465168"/>
            <a:ext cx="3227832" cy="2980944"/>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6_BD.41_2#6fbe1525a?hastextimagelayout=5&amp;vbadefaultcenterpage=1&amp;parentnodeid=9f6722357&amp;vbahtmlprocessed=1&amp;bbb=1&amp;hasbroken=1"/>
              <p:cNvSpPr/>
              <p:nvPr/>
            </p:nvSpPr>
            <p:spPr>
              <a:xfrm>
                <a:off x="502920" y="1419448"/>
                <a:ext cx="7818120" cy="1587310"/>
              </a:xfrm>
              <a:prstGeom prst="rect">
                <a:avLst/>
              </a:prstGeom>
              <a:noFill/>
            </p:spPr>
            <p:txBody>
              <a:bodyPr wrap="none" lIns="0" tIns="0" rIns="0" bIns="0" rtlCol="0" anchor="t"/>
              <a:lstStyle/>
              <a:p>
                <a:pPr algn="l" latinLnBrk="1">
                  <a:lnSpc>
                    <a:spcPct val="150000"/>
                  </a:lnSpc>
                </a:pP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（2023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全国甲卷节选）</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如图，在三棱柱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p>
              <a:p>
                <a:pPr latinLnBrk="1">
                  <a:lnSpc>
                    <a:spcPct val="150000"/>
                  </a:lnSpc>
                </a:pP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底面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到平面</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的距离为1.求证：</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O_6_BD.41_2#6fbe1525a?hastextimagelayout=5&amp;vbadefaultcenterpage=1&amp;parentnodeid=9f6722357&amp;vbahtmlprocessed=1&amp;bbb=1&amp;hasbroken=1"/>
              <p:cNvSpPr>
                <a:spLocks noRot="1" noChangeAspect="1" noMove="1" noResize="1" noEditPoints="1" noAdjustHandles="1" noChangeArrowheads="1" noChangeShapeType="1" noTextEdit="1"/>
              </p:cNvSpPr>
              <p:nvPr/>
            </p:nvSpPr>
            <p:spPr>
              <a:xfrm>
                <a:off x="502920" y="1419448"/>
                <a:ext cx="7818120" cy="1587310"/>
              </a:xfrm>
              <a:prstGeom prst="rect">
                <a:avLst/>
              </a:prstGeom>
              <a:blipFill rotWithShape="1">
                <a:blip r:embed="rId5"/>
                <a:stretch>
                  <a:fillRect t="-14" r="-3184" b="-3678"/>
                </a:stretch>
              </a:blipFill>
            </p:spPr>
            <p:txBody>
              <a:bodyPr/>
              <a:lstStyle/>
              <a:p>
                <a:r>
                  <a:rPr lang="zh-CN" altLang="en-US">
                    <a:noFill/>
                  </a:rPr>
                  <a:t> </a:t>
                </a:r>
              </a:p>
            </p:txBody>
          </p:sp>
        </mc:Fallback>
      </mc:AlternateContent>
    </p:spTree>
  </p:cSld>
  <p:clrMapOvr>
    <a:masterClrMapping/>
  </p:clrMapOvr>
  <p:transition>
    <p:split dir="in"/>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42_1#6fbe1525a?vbadefaultcenterpage=1&amp;parentnodeid=9f6722357&amp;vbahtmlprocessed=1"/>
              <p:cNvSpPr/>
              <p:nvPr/>
            </p:nvSpPr>
            <p:spPr>
              <a:xfrm>
                <a:off x="502920" y="1276586"/>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6_AS.42_1#6fbe1525a?vbadefaultcenterpage=1&amp;parentnodeid=9f6722357&amp;vbahtmlprocessed=1"/>
              <p:cNvSpPr>
                <a:spLocks noRot="1" noChangeAspect="1" noMove="1" noResize="1" noEditPoints="1" noAdjustHandles="1" noChangeArrowheads="1" noChangeShapeType="1" noTextEdit="1"/>
              </p:cNvSpPr>
              <p:nvPr/>
            </p:nvSpPr>
            <p:spPr>
              <a:xfrm>
                <a:off x="502920" y="1276586"/>
                <a:ext cx="11183112" cy="486029"/>
              </a:xfrm>
              <a:prstGeom prst="rect">
                <a:avLst/>
              </a:prstGeom>
              <a:blipFill rotWithShape="1">
                <a:blip r:embed="rId3"/>
                <a:stretch>
                  <a:fillRect t="-49" r="1" b="-12834"/>
                </a:stretch>
              </a:blipFill>
            </p:spPr>
            <p:txBody>
              <a:bodyPr/>
              <a:lstStyle/>
              <a:p>
                <a:r>
                  <a:rPr lang="zh-CN" altLang="en-US">
                    <a:noFill/>
                  </a:rPr>
                  <a:t> </a:t>
                </a:r>
              </a:p>
            </p:txBody>
          </p:sp>
        </mc:Fallback>
      </mc:AlternateContent>
      <p:pic>
        <p:nvPicPr>
          <p:cNvPr id="3" name="QO_6_AS.42_2#6fbe1525a?vbadefaultcenterpage=1&amp;parentnodeid=9f6722357&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910328" y="1899394"/>
            <a:ext cx="2368296" cy="2157984"/>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6_AS.42_3#6fbe1525a?vbadefaultcenterpage=1&amp;parentnodeid=9f6722357&amp;vbahtmlprocessed=1&amp;bbb=1&amp;hasbroken=1"/>
              <p:cNvSpPr/>
              <p:nvPr/>
            </p:nvSpPr>
            <p:spPr>
              <a:xfrm>
                <a:off x="502920" y="4185394"/>
                <a:ext cx="11183112" cy="1645920"/>
              </a:xfrm>
              <a:prstGeom prst="rect">
                <a:avLst/>
              </a:prstGeom>
              <a:noFill/>
            </p:spPr>
            <p:txBody>
              <a:bodyPr wrap="none" lIns="0" tIns="0" rIns="0" bIns="0" rtlCol="0" anchor="t"/>
              <a:lstStyle/>
              <a:p>
                <a:pPr algn="l"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endParaRPr lang="en-US" altLang="zh-CN" sz="100" dirty="0"/>
              </a:p>
            </p:txBody>
          </p:sp>
        </mc:Choice>
        <mc:Fallback xmlns="">
          <p:sp>
            <p:nvSpPr>
              <p:cNvPr id="4" name="QO_6_AS.42_3#6fbe1525a?vbadefaultcenterpage=1&amp;parentnodeid=9f6722357&amp;vbahtmlprocessed=1&amp;bbb=1&amp;hasbroken=1"/>
              <p:cNvSpPr>
                <a:spLocks noRot="1" noChangeAspect="1" noMove="1" noResize="1" noEditPoints="1" noAdjustHandles="1" noChangeArrowheads="1" noChangeShapeType="1" noTextEdit="1"/>
              </p:cNvSpPr>
              <p:nvPr/>
            </p:nvSpPr>
            <p:spPr>
              <a:xfrm>
                <a:off x="502920" y="4185394"/>
                <a:ext cx="11183112" cy="1645920"/>
              </a:xfrm>
              <a:prstGeom prst="rect">
                <a:avLst/>
              </a:prstGeom>
              <a:blipFill rotWithShape="1">
                <a:blip r:embed="rId5"/>
                <a:stretch>
                  <a:fillRect t="-7" r="1" b="-1382"/>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wipe(left)">
                                      <p:cBhvr>
                                        <p:cTn id="16" dur="500"/>
                                        <p:tgtEl>
                                          <p:spTgt spid="4">
                                            <p:bg/>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wipe(left)">
                                      <p:cBhvr>
                                        <p:cTn id="19" dur="500"/>
                                        <p:tgtEl>
                                          <p:spTgt spid="4">
                                            <p:txEl>
                                              <p:pRg st="0" end="0"/>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wipe(left)">
                                      <p:cBhvr>
                                        <p:cTn id="22" dur="500"/>
                                        <p:tgtEl>
                                          <p:spTgt spid="4">
                                            <p:txEl>
                                              <p:pRg st="1" end="1"/>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wipe(left)">
                                      <p:cBhvr>
                                        <p:cTn id="2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4"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6_AS.42_3#6fbe1525a?vbadefaultcenterpage=1&amp;parentnodeid=9f6722357&amp;vbahtmlprocessed=1&amp;bbb=1&amp;hasbroken=1"/>
              <p:cNvSpPr/>
              <p:nvPr/>
            </p:nvSpPr>
            <p:spPr>
              <a:xfrm>
                <a:off x="502920" y="1057765"/>
                <a:ext cx="11183112" cy="4939030"/>
              </a:xfrm>
              <a:prstGeom prst="rect">
                <a:avLst/>
              </a:prstGeom>
              <a:noFill/>
            </p:spPr>
            <p:txBody>
              <a:bodyPr wrap="none" lIns="0" tIns="0" rIns="0" bIns="0" rtlCol="0" anchor="t"/>
              <a:lstStyle/>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过点</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作</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到平面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的距离为1，</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Rt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均为直角三角形，且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Sup>
                      <m:sSub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b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d>
                          <m:d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e>
                        </m:d>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𝑥</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00" dirty="0"/>
              </a:p>
            </p:txBody>
          </p:sp>
        </mc:Choice>
        <mc:Fallback xmlns="">
          <p:sp>
            <p:nvSpPr>
              <p:cNvPr id="2" name="QO_6_AS.42_3#6fbe1525a?vbadefaultcenterpage=1&amp;parentnodeid=9f6722357&amp;vbahtmlprocessed=1&amp;bbb=1&amp;hasbroken=1"/>
              <p:cNvSpPr>
                <a:spLocks noRot="1" noChangeAspect="1" noMove="1" noResize="1" noEditPoints="1" noAdjustHandles="1" noChangeArrowheads="1" noChangeShapeType="1" noTextEdit="1"/>
              </p:cNvSpPr>
              <p:nvPr/>
            </p:nvSpPr>
            <p:spPr>
              <a:xfrm>
                <a:off x="502920" y="1057765"/>
                <a:ext cx="11183112" cy="4939030"/>
              </a:xfrm>
              <a:prstGeom prst="rect">
                <a:avLst/>
              </a:prstGeom>
              <a:blipFill rotWithShape="1">
                <a:blip r:embed="rId2"/>
                <a:stretch>
                  <a:fillRect t="-10" r="1" b="-6547"/>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animEffect transition="in" filter="wipe(left)">
                                      <p:cBhvr>
                                        <p:cTn id="31" dur="500"/>
                                        <p:tgtEl>
                                          <p:spTgt spid="2">
                                            <p:txEl>
                                              <p:pRg st="7" end="7"/>
                                            </p:txEl>
                                          </p:spTgt>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
                                            <p:txEl>
                                              <p:pRg st="8" end="8"/>
                                            </p:txEl>
                                          </p:spTgt>
                                        </p:tgtEl>
                                        <p:attrNameLst>
                                          <p:attrName>style.visibility</p:attrName>
                                        </p:attrNameLst>
                                      </p:cBhvr>
                                      <p:to>
                                        <p:strVal val="visible"/>
                                      </p:to>
                                    </p:set>
                                    <p:animEffect transition="in" filter="wipe(left)">
                                      <p:cBhvr>
                                        <p:cTn id="34"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4_BD#eb1e3eb01?vbadefaultcenterpage=1&amp;parentnodeid=22a27a9ab&amp;vbahtmlprocessed=1"/>
          <p:cNvSpPr/>
          <p:nvPr/>
        </p:nvSpPr>
        <p:spPr>
          <a:xfrm>
            <a:off x="502920" y="756000"/>
            <a:ext cx="11183112" cy="995680"/>
          </a:xfrm>
          <a:prstGeom prst="rect">
            <a:avLst/>
          </a:prstGeom>
          <a:noFill/>
        </p:spPr>
        <p:txBody>
          <a:bodyPr wrap="square" lIns="0" tIns="0" rIns="0" bIns="0" rtlCol="0" anchor="t"/>
          <a:lstStyle/>
          <a:p>
            <a:pPr algn="l" latinLnBrk="1">
              <a:lnSpc>
                <a:spcPct val="150000"/>
              </a:lnSpc>
            </a:pP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考点三</a:t>
            </a:r>
            <a:r>
              <a:rPr lang="en-US" altLang="zh-CN" sz="2800" b="1" i="0" dirty="0">
                <a:solidFill>
                  <a:srgbClr val="6E87BD"/>
                </a:solidFill>
                <a:latin typeface="宋体" panose="02010600030101010101" pitchFamily="2" charset="-122"/>
                <a:ea typeface="宋体" panose="02010600030101010101" pitchFamily="2" charset="-122"/>
                <a:cs typeface="宋体" panose="02010600030101010101" pitchFamily="34" charset="-120"/>
              </a:rPr>
              <a:t> </a:t>
            </a:r>
            <a:r>
              <a:rPr lang="en-US" altLang="zh-CN" sz="2800" b="1" i="0" dirty="0">
                <a:solidFill>
                  <a:srgbClr val="6E87BD"/>
                </a:solidFill>
                <a:latin typeface="Times New Roman" panose="02020603050405020304" pitchFamily="34" charset="0"/>
                <a:ea typeface="微软雅黑" panose="020B0503020204020204" pitchFamily="34" charset="-122"/>
                <a:cs typeface="Times New Roman" panose="02020603050405020304" pitchFamily="34" charset="-120"/>
              </a:rPr>
              <a:t>平行、垂直关系的综合应用［师生共研］</a:t>
            </a:r>
            <a:endParaRPr lang="en-US" altLang="zh-CN" sz="2800" dirty="0"/>
          </a:p>
        </p:txBody>
      </p:sp>
      <p:pic>
        <p:nvPicPr>
          <p:cNvPr id="3" name="QO_5_BD.43_1#69b5eeb16?hastextimagelayout=1&amp;vbadefaultcenterpage=1&amp;parentnodeid=eb1e3eb01&amp;vbahtmlprocessed=1&amp;hassurroun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8384034" y="1434082"/>
            <a:ext cx="3227832" cy="218541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O_5_BD.43_2#69b5eeb16?hastextimagelayout=6&amp;vbadefaultcenterpage=1&amp;parentnodeid=eb1e3eb01&amp;vbahtmlprocessed=1&amp;bbb=1&amp;hasbroken=1"/>
              <p:cNvSpPr/>
              <p:nvPr/>
            </p:nvSpPr>
            <p:spPr>
              <a:xfrm>
                <a:off x="502920" y="1388362"/>
                <a:ext cx="7818120"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典例3</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（2024 </a:t>
                </a:r>
                <a:r>
                  <a:rPr lang="en-US" altLang="zh-CN" sz="2400" b="1"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E81B23"/>
                    </a:solidFill>
                    <a:latin typeface="Times New Roman" panose="02020603050405020304" pitchFamily="34" charset="0"/>
                    <a:ea typeface="微软雅黑" panose="020B0503020204020204" pitchFamily="34" charset="-122"/>
                    <a:cs typeface="Times New Roman" panose="02020603050405020304" pitchFamily="34" charset="-120"/>
                  </a:rPr>
                  <a:t>重庆校考）</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如图，在四棱锥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底面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是菱形，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为正三角形，且</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侧面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底面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分别为线段</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的中点.</a:t>
                </a:r>
                <a:endParaRPr lang="en-US" altLang="zh-CN" sz="2400" dirty="0"/>
              </a:p>
            </p:txBody>
          </p:sp>
        </mc:Choice>
        <mc:Fallback xmlns="">
          <p:sp>
            <p:nvSpPr>
              <p:cNvPr id="4" name="QO_5_BD.43_2#69b5eeb16?hastextimagelayout=6&amp;vbadefaultcenterpage=1&amp;parentnodeid=eb1e3eb01&amp;vbahtmlprocessed=1&amp;bbb=1&amp;hasbroken=1"/>
              <p:cNvSpPr>
                <a:spLocks noRot="1" noChangeAspect="1" noMove="1" noResize="1" noEditPoints="1" noAdjustHandles="1" noChangeArrowheads="1" noChangeShapeType="1" noTextEdit="1"/>
              </p:cNvSpPr>
              <p:nvPr/>
            </p:nvSpPr>
            <p:spPr>
              <a:xfrm>
                <a:off x="502920" y="1388362"/>
                <a:ext cx="7818120" cy="1583309"/>
              </a:xfrm>
              <a:prstGeom prst="rect">
                <a:avLst/>
              </a:prstGeom>
              <a:blipFill rotWithShape="1">
                <a:blip r:embed="rId4"/>
                <a:stretch>
                  <a:fillRect t="-16" b="-16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O_5_BD.43_3#69b5eeb16?hastextimagelayout=6&amp;segpoint=1&amp;vbadefaultcenterpage=1&amp;parentnodeid=eb1e3eb01&amp;vbahtmlprocessed=1"/>
              <p:cNvSpPr/>
              <p:nvPr/>
            </p:nvSpPr>
            <p:spPr>
              <a:xfrm>
                <a:off x="502920" y="3037491"/>
                <a:ext cx="7818120" cy="490030"/>
              </a:xfrm>
              <a:prstGeom prst="rect">
                <a:avLst/>
              </a:prstGeom>
              <a:noFill/>
            </p:spPr>
            <p:txBody>
              <a:bodyPr wrap="square" lIns="0" tIns="0" rIns="0" bIns="0" rtlCol="0" anchor="t"/>
              <a:lstStyle/>
              <a:p>
                <a:pPr marL="0"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（1）求证：</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O_5_BD.43_3#69b5eeb16?hastextimagelayout=6&amp;segpoint=1&amp;vbadefaultcenterpage=1&amp;parentnodeid=eb1e3eb01&amp;vbahtmlprocessed=1"/>
              <p:cNvSpPr>
                <a:spLocks noRot="1" noChangeAspect="1" noMove="1" noResize="1" noEditPoints="1" noAdjustHandles="1" noChangeArrowheads="1" noChangeShapeType="1" noTextEdit="1"/>
              </p:cNvSpPr>
              <p:nvPr/>
            </p:nvSpPr>
            <p:spPr>
              <a:xfrm>
                <a:off x="502920" y="3037491"/>
                <a:ext cx="7818120" cy="490030"/>
              </a:xfrm>
              <a:prstGeom prst="rect">
                <a:avLst/>
              </a:prstGeom>
              <a:blipFill rotWithShape="1">
                <a:blip r:embed="rId5"/>
                <a:stretch>
                  <a:fillRect t="-58" b="-119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QO_5_BD.43_4#69b5eeb16?hastextimagelayout=6&amp;segpoint=1&amp;vbadefaultcenterpage=1&amp;parentnodeid=eb1e3eb01&amp;vbahtmlprocessed=1&amp;bbb=1&amp;hasbroken=1"/>
              <p:cNvSpPr/>
              <p:nvPr/>
            </p:nvSpPr>
            <p:spPr>
              <a:xfrm>
                <a:off x="502920" y="3527648"/>
                <a:ext cx="7818120" cy="1266317"/>
              </a:xfrm>
              <a:prstGeom prst="rect">
                <a:avLst/>
              </a:prstGeom>
              <a:noFill/>
            </p:spPr>
            <p:txBody>
              <a:bodyPr wrap="none" lIns="0" tIns="0" rIns="0" bIns="0" rtlCol="0" anchor="t"/>
              <a:lstStyle/>
              <a:p>
                <a:pPr algn="l"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（2）在棱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上是否存在点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，使得平面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𝐺𝐴𝑀</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？若存在，请求出</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𝐶𝐺</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𝐶𝐷</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的值；若不存在，请说明理由.</a:t>
                </a:r>
                <a:endParaRPr lang="en-US" altLang="zh-CN" sz="2400" dirty="0"/>
              </a:p>
            </p:txBody>
          </p:sp>
        </mc:Choice>
        <mc:Fallback xmlns="">
          <p:sp>
            <p:nvSpPr>
              <p:cNvPr id="6" name="QO_5_BD.43_4#69b5eeb16?hastextimagelayout=6&amp;segpoint=1&amp;vbadefaultcenterpage=1&amp;parentnodeid=eb1e3eb01&amp;vbahtmlprocessed=1&amp;bbb=1&amp;hasbroken=1"/>
              <p:cNvSpPr>
                <a:spLocks noRot="1" noChangeAspect="1" noMove="1" noResize="1" noEditPoints="1" noAdjustHandles="1" noChangeArrowheads="1" noChangeShapeType="1" noTextEdit="1"/>
              </p:cNvSpPr>
              <p:nvPr/>
            </p:nvSpPr>
            <p:spPr>
              <a:xfrm>
                <a:off x="502920" y="3527648"/>
                <a:ext cx="7818120" cy="1266317"/>
              </a:xfrm>
              <a:prstGeom prst="rect">
                <a:avLst/>
              </a:prstGeom>
              <a:blipFill rotWithShape="1">
                <a:blip r:embed="rId6"/>
                <a:stretch>
                  <a:fillRect t="-18" b="-5238"/>
                </a:stretch>
              </a:blipFill>
            </p:spPr>
            <p:txBody>
              <a:bodyPr/>
              <a:lstStyle/>
              <a:p>
                <a:r>
                  <a:rPr lang="zh-CN" altLang="en-US">
                    <a:noFill/>
                  </a:rPr>
                  <a:t> </a:t>
                </a:r>
              </a:p>
            </p:txBody>
          </p:sp>
        </mc:Fallback>
      </mc:AlternateContent>
    </p:spTree>
  </p:cSld>
  <p:clrMapOvr>
    <a:masterClrMapping/>
  </p:clrMapOvr>
  <p:transition>
    <p:split dir="in"/>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5_AS.44_1#69b5eeb16?vbadefaultcenterpage=1&amp;parentnodeid=eb1e3eb01&amp;vbahtmlprocessed=1&amp;bbb=1&amp;hasbroken=1"/>
              <p:cNvSpPr/>
              <p:nvPr/>
            </p:nvSpPr>
            <p:spPr>
              <a:xfrm>
                <a:off x="502920" y="1616438"/>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（1）如图1，连接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是菱形，所以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b="0" i="0" kern="0" spc="-9990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5_AS.44_1#69b5eeb16?vbadefaultcenterpage=1&amp;parentnodeid=eb1e3eb01&amp;vbahtmlprocessed=1&amp;bbb=1&amp;hasbroken=1"/>
              <p:cNvSpPr>
                <a:spLocks noRot="1" noChangeAspect="1" noMove="1" noResize="1" noEditPoints="1" noAdjustHandles="1" noChangeArrowheads="1" noChangeShapeType="1" noTextEdit="1"/>
              </p:cNvSpPr>
              <p:nvPr/>
            </p:nvSpPr>
            <p:spPr>
              <a:xfrm>
                <a:off x="502920" y="1616438"/>
                <a:ext cx="11183112" cy="1583309"/>
              </a:xfrm>
              <a:prstGeom prst="rect">
                <a:avLst/>
              </a:prstGeom>
              <a:blipFill rotWithShape="1">
                <a:blip r:embed="rId3"/>
                <a:stretch>
                  <a:fillRect t="-23" r="1" b="-3932"/>
                </a:stretch>
              </a:blipFill>
            </p:spPr>
            <p:txBody>
              <a:bodyPr/>
              <a:lstStyle/>
              <a:p>
                <a:r>
                  <a:rPr lang="zh-CN" altLang="en-US">
                    <a:noFill/>
                  </a:rPr>
                  <a:t> </a:t>
                </a:r>
              </a:p>
            </p:txBody>
          </p:sp>
        </mc:Fallback>
      </mc:AlternateContent>
      <p:pic>
        <p:nvPicPr>
          <p:cNvPr id="3" name="QO_5_AS.44_2#69b5eeb16?vbadefaultcenterpage=1&amp;parentnodeid=eb1e3eb01&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690872" y="3331446"/>
            <a:ext cx="2807208" cy="2185416"/>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5_AS.44_3#69b5eeb16?vbadefaultcenterpage=1&amp;parentnodeid=eb1e3eb01&amp;vbahtmlprocessed=1&amp;bbb=1&amp;hasbroken=1"/>
              <p:cNvSpPr/>
              <p:nvPr/>
            </p:nvSpPr>
            <p:spPr>
              <a:xfrm>
                <a:off x="502920" y="2213656"/>
                <a:ext cx="11183112" cy="2680589"/>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为正三角形，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又侧面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底面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2，连接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𝑀𝐾</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𝑀𝐾</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的中位线</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5_AS.44_3#69b5eeb16?vbadefaultcenterpage=1&amp;parentnodeid=eb1e3eb01&amp;vbahtmlprocessed=1&amp;bbb=1&amp;hasbroken=1"/>
              <p:cNvSpPr>
                <a:spLocks noRot="1" noChangeAspect="1" noMove="1" noResize="1" noEditPoints="1" noAdjustHandles="1" noChangeArrowheads="1" noChangeShapeType="1" noTextEdit="1"/>
              </p:cNvSpPr>
              <p:nvPr/>
            </p:nvSpPr>
            <p:spPr>
              <a:xfrm>
                <a:off x="502920" y="2213656"/>
                <a:ext cx="11183112" cy="2680589"/>
              </a:xfrm>
              <a:prstGeom prst="rect">
                <a:avLst/>
              </a:prstGeom>
              <a:blipFill rotWithShape="1">
                <a:blip r:embed="rId3"/>
                <a:stretch>
                  <a:fillRect t="-2" r="1" b="-17400"/>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O_5_AS.44_4#69b5eeb16?vbadefaultcenterpage=1&amp;parentnodeid=eb1e3eb01&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700016" y="832625"/>
            <a:ext cx="2798064" cy="2167128"/>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QO_5_AS.44_5#69b5eeb16?vbadefaultcenterpage=1&amp;parentnodeid=eb1e3eb01&amp;vbahtmlprocessed=1&amp;bbb=1&amp;hasbroken=1"/>
              <p:cNvSpPr/>
              <p:nvPr/>
            </p:nvSpPr>
            <p:spPr>
              <a:xfrm>
                <a:off x="502920" y="3136913"/>
                <a:ext cx="11183112" cy="3138361"/>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𝐴𝐾</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，并延长交</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𝐾𝐺𝐷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𝐾𝐸𝐴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𝐾𝐷𝐺</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𝐾𝐷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𝐺𝐷𝐾</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故棱</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上存在点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，使得平面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𝐶𝐺</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O_5_AS.44_5#69b5eeb16?vbadefaultcenterpage=1&amp;parentnodeid=eb1e3eb01&amp;vbahtmlprocessed=1&amp;bbb=1&amp;hasbroken=1"/>
              <p:cNvSpPr>
                <a:spLocks noRot="1" noChangeAspect="1" noMove="1" noResize="1" noEditPoints="1" noAdjustHandles="1" noChangeArrowheads="1" noChangeShapeType="1" noTextEdit="1"/>
              </p:cNvSpPr>
              <p:nvPr/>
            </p:nvSpPr>
            <p:spPr>
              <a:xfrm>
                <a:off x="502920" y="3136913"/>
                <a:ext cx="11183112" cy="3138361"/>
              </a:xfrm>
              <a:prstGeom prst="rect">
                <a:avLst/>
              </a:prstGeom>
              <a:blipFill rotWithShape="1">
                <a:blip r:embed="rId4"/>
                <a:stretch>
                  <a:fillRect r="1" b="-236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wipe(left)">
                                      <p:cBhvr>
                                        <p:cTn id="10" dur="500"/>
                                        <p:tgtEl>
                                          <p:spTgt spid="3">
                                            <p:bg/>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left)">
                                      <p:cBhvr>
                                        <p:cTn id="13" dur="500"/>
                                        <p:tgtEl>
                                          <p:spTgt spid="3">
                                            <p:txEl>
                                              <p:pRg st="0" end="0"/>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left)">
                                      <p:cBhvr>
                                        <p:cTn id="19" dur="500"/>
                                        <p:tgtEl>
                                          <p:spTgt spid="3">
                                            <p:txEl>
                                              <p:pRg st="2" end="2"/>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wipe(left)">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5_BD#6c498ccf7?vbadefaultcenterpage=1&amp;parentnodeid=eb1e3eb01&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4480560" y="2516201"/>
            <a:ext cx="3236976" cy="39319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3" name="P_5_BD#6c498ccf7?vbadefaultcenterpage=1&amp;parentnodeid=eb1e3eb01&amp;vbahtmlprocessed=1"/>
          <p:cNvSpPr/>
          <p:nvPr/>
        </p:nvSpPr>
        <p:spPr>
          <a:xfrm>
            <a:off x="502920" y="3042489"/>
            <a:ext cx="11183112" cy="1587310"/>
          </a:xfrm>
          <a:prstGeom prst="rect">
            <a:avLst/>
          </a:prstGeom>
          <a:noFill/>
        </p:spPr>
        <p:txBody>
          <a:bodyPr wrap="squar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平行、垂直关系的综合应用的两点注意</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在求解垂直与平行的综合问题时，应注意平行、垂直性质及判定的综合应用</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三种垂直的综合问题，一般通过作辅助线进行线线、线面、面面垂直间的转化</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p:spTree>
  </p:cSld>
  <p:clrMapOvr>
    <a:masterClrMapping/>
  </p:clrMapOvr>
  <p:transition>
    <p:split dir="in"/>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 name="P_3_BD#c2ca29e7d?colgroup=5,4,13,5,5&amp;vbadefaultcenterpage=1&amp;parentnodeid=21b33e0db&amp;vbahtmlprocessed=1&amp;bbb=1&amp;hasbroken=1"/>
              <p:cNvGraphicFramePr>
                <a:graphicFrameLocks noGrp="1"/>
              </p:cNvGraphicFramePr>
              <p:nvPr/>
            </p:nvGraphicFramePr>
            <p:xfrm>
              <a:off x="502920" y="1479754"/>
              <a:ext cx="11137392" cy="4279392"/>
            </p:xfrm>
            <a:graphic>
              <a:graphicData uri="http://schemas.openxmlformats.org/drawingml/2006/table">
                <a:tbl>
                  <a:tblPr/>
                  <a:tblGrid>
                    <a:gridCol w="1764792">
                      <a:extLst>
                        <a:ext uri="{9D8B030D-6E8A-4147-A177-3AD203B41FA5}">
                          <a16:colId xmlns:a16="http://schemas.microsoft.com/office/drawing/2014/main" val="20000"/>
                        </a:ext>
                      </a:extLst>
                    </a:gridCol>
                    <a:gridCol w="1399032">
                      <a:extLst>
                        <a:ext uri="{9D8B030D-6E8A-4147-A177-3AD203B41FA5}">
                          <a16:colId xmlns:a16="http://schemas.microsoft.com/office/drawing/2014/main" val="20001"/>
                        </a:ext>
                      </a:extLst>
                    </a:gridCol>
                    <a:gridCol w="4379976">
                      <a:extLst>
                        <a:ext uri="{9D8B030D-6E8A-4147-A177-3AD203B41FA5}">
                          <a16:colId xmlns:a16="http://schemas.microsoft.com/office/drawing/2014/main" val="20002"/>
                        </a:ext>
                      </a:extLst>
                    </a:gridCol>
                    <a:gridCol w="1810512">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757359">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直线与平面</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垂直的判定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与性质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2023年新高考Ⅱ卷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10</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2023年北京卷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2023年北京卷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16</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2023年天津卷</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mc:Choice>
        <mc:Fallback xmlns="">
          <p:graphicFrame>
            <p:nvGraphicFramePr>
              <p:cNvPr id="5" name="P_3_BD#c2ca29e7d?colgroup=5,4,13,5,5&amp;vbadefaultcenterpage=1&amp;parentnodeid=21b33e0db&amp;vbahtmlprocessed=1&amp;bbb=1&amp;hasbroken=1"/>
              <p:cNvGraphicFramePr>
                <a:graphicFrameLocks noGrp="1"/>
              </p:cNvGraphicFramePr>
              <p:nvPr/>
            </p:nvGraphicFramePr>
            <p:xfrm>
              <a:off x="502920" y="1479754"/>
              <a:ext cx="11137392" cy="4192715"/>
            </p:xfrm>
            <a:graphic>
              <a:graphicData uri="http://schemas.openxmlformats.org/drawingml/2006/table">
                <a:tbl>
                  <a:tblPr/>
                  <a:tblGrid>
                    <a:gridCol w="1764792"/>
                    <a:gridCol w="1399032"/>
                    <a:gridCol w="4379976"/>
                    <a:gridCol w="1810512"/>
                    <a:gridCol w="1783080"/>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379984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直线与平面</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垂直的判定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与性质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bl>
              </a:graphicData>
            </a:graphic>
          </p:graphicFrame>
        </mc:Fallback>
      </mc:AlternateContent>
    </p:spTree>
  </p:cSld>
  <p:clrMapOvr>
    <a:masterClrMapping/>
  </p:clrMapOvr>
  <p:transition>
    <p:split dir="in"/>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5_BD#9ee81a72c?vbadefaultcenterpage=1&amp;parentnodeid=eb1e3eb01&amp;vbahtmlprocessed=1" descr="preencoded.png"/>
          <p:cNvPicPr>
            <a:picLocks noChangeAspect="1"/>
          </p:cNvPicPr>
          <p:nvPr/>
        </p:nvPicPr>
        <p:blipFill>
          <a:blip r:embed="rId3"/>
          <a:stretch>
            <a:fillRect/>
          </a:stretch>
        </p:blipFill>
        <p:spPr>
          <a:xfrm>
            <a:off x="3246120" y="756000"/>
            <a:ext cx="5705856" cy="658368"/>
          </a:xfrm>
          <a:prstGeom prst="rect">
            <a:avLst/>
          </a:prstGeom>
        </p:spPr>
      </p:pic>
      <p:pic>
        <p:nvPicPr>
          <p:cNvPr id="3" name="QM_6_BD.45_1#563cb2fbb?hastextimagelayout=1&amp;vbadefaultcenterpage=1&amp;parentnodeid=9ee81a72c&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8276338" y="1601312"/>
            <a:ext cx="3328416" cy="250545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4" name="QM_6_BD.45_2#563cb2fbb?hastextimagelayout=7&amp;vbadefaultcenterpage=1&amp;parentnodeid=9ee81a72c&amp;vbahtmlprocessed=1&amp;bbb=1&amp;hasbroken=1"/>
              <p:cNvSpPr/>
              <p:nvPr/>
            </p:nvSpPr>
            <p:spPr>
              <a:xfrm>
                <a:off x="502920" y="1546448"/>
                <a:ext cx="7726680" cy="1583309"/>
              </a:xfrm>
              <a:prstGeom prst="rect">
                <a:avLst/>
              </a:prstGeom>
              <a:noFill/>
            </p:spPr>
            <p:txBody>
              <a:bodyPr wrap="none" lIns="0" tIns="0" rIns="0" bIns="0" rtlCol="0" anchor="t"/>
              <a:lstStyle/>
              <a:p>
                <a:pPr algn="l" latinLnBrk="1">
                  <a:lnSpc>
                    <a:spcPct val="150000"/>
                  </a:lnSpc>
                </a:pPr>
                <a:r>
                  <a:rPr lang="en-US" altLang="zh-CN" sz="2400" b="0" i="0" dirty="0">
                    <a:solidFill>
                      <a:srgbClr val="E81B23"/>
                    </a:solidFill>
                    <a:latin typeface="微软雅黑" panose="020B0503020204020204" pitchFamily="34" charset="-122"/>
                    <a:ea typeface="微软雅黑" panose="020B0503020204020204" pitchFamily="34" charset="-122"/>
                    <a:cs typeface="微软雅黑" panose="020B0503020204020204" pitchFamily="34" charset="-122"/>
                  </a:rPr>
                  <a:t>（2024 </a:t>
                </a:r>
                <a:r>
                  <a:rPr lang="en-US" altLang="zh-CN" sz="2400" b="1" i="0" dirty="0">
                    <a:solidFill>
                      <a:srgbClr val="E81B23"/>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0" dirty="0" err="1">
                    <a:solidFill>
                      <a:srgbClr val="E81B23"/>
                    </a:solidFill>
                    <a:latin typeface="微软雅黑" panose="020B0503020204020204" pitchFamily="34" charset="-122"/>
                    <a:ea typeface="微软雅黑" panose="020B0503020204020204" pitchFamily="34" charset="-122"/>
                    <a:cs typeface="微软雅黑" panose="020B0503020204020204" pitchFamily="34" charset="-122"/>
                  </a:rPr>
                  <a:t>赣州模拟）</a:t>
                </a:r>
                <a:r>
                  <a:rPr lang="en-US" altLang="zh-CN" sz="2400" b="0" i="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如图，在三棱柱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𝐴𝐵𝐶</m:t>
                    </m:r>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oMath>
                </a14:m>
                <a:r>
                  <a:rPr lang="en-US" altLang="zh-CN" sz="100" b="0" i="0" kern="0" spc="-99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中，侧</a:t>
                </a:r>
                <a:endPar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a:p>
                <a:pPr latinLnBrk="1">
                  <a:lnSpc>
                    <a:spcPct val="150000"/>
                  </a:lnSpc>
                </a:pP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是矩形，侧面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是菱形，</a:t>
                </a:r>
                <a14:m>
                  <m:oMath xmlns:m="http://schemas.openxmlformats.org/officeDocument/2006/math">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𝐵𝐶</m:t>
                    </m:r>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pPr>
                      <m:e>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60</m:t>
                        </m:r>
                      </m:e>
                      <m:sup>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m:t>
                        </m:r>
                      </m:sup>
                    </m:sSup>
                  </m:oMath>
                </a14:m>
                <a:r>
                  <a:rPr lang="en-US" altLang="zh-CN" sz="100" b="0" i="0" kern="0" spc="-99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 ，</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𝐷</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𝐸</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分别为棱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𝐴𝐵</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𝐵</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的中点，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𝐹</m:t>
                    </m:r>
                  </m:oMath>
                </a14:m>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为线段</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𝐶</m:t>
                        </m:r>
                      </m:e>
                      <m:sub>
                        <m:r>
                          <a:rPr lang="en-US" altLang="zh-CN" sz="2400" b="0" i="0" dirty="0">
                            <a:solidFill>
                              <a:srgbClr val="000000"/>
                            </a:solidFill>
                            <a:latin typeface="Cambria Math" panose="02040503050406030204" pitchFamily="18" charset="0"/>
                            <a:ea typeface="MS Mincho" charset="0"/>
                            <a:cs typeface="Cambria Math" panose="02040503050406030204" pitchFamily="18" charset="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Cambria Math" panose="02040503050406030204" pitchFamily="18" charset="0"/>
                      </a:rPr>
                      <m:t>𝐸</m:t>
                    </m:r>
                  </m:oMath>
                </a14:m>
                <a:r>
                  <a:rPr lang="en-US" altLang="zh-CN" sz="100" b="0" i="0" kern="0" spc="-99900" dirty="0">
                    <a:solidFill>
                      <a:srgbClr val="FFFFFF"/>
                    </a:solidFill>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0" i="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的中点.</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4" name="QM_6_BD.45_2#563cb2fbb?hastextimagelayout=7&amp;vbadefaultcenterpage=1&amp;parentnodeid=9ee81a72c&amp;vbahtmlprocessed=1&amp;bbb=1&amp;hasbroken=1"/>
              <p:cNvSpPr>
                <a:spLocks noRot="1" noChangeAspect="1" noMove="1" noResize="1" noEditPoints="1" noAdjustHandles="1" noChangeArrowheads="1" noChangeShapeType="1" noTextEdit="1"/>
              </p:cNvSpPr>
              <p:nvPr/>
            </p:nvSpPr>
            <p:spPr>
              <a:xfrm>
                <a:off x="502920" y="1546448"/>
                <a:ext cx="7726680" cy="1583309"/>
              </a:xfrm>
              <a:prstGeom prst="rect">
                <a:avLst/>
              </a:prstGeom>
              <a:blipFill rotWithShape="1">
                <a:blip r:embed="rId5"/>
                <a:stretch>
                  <a:fillRect t="-14" r="-3501" b="-3940"/>
                </a:stretch>
              </a:blipFill>
            </p:spPr>
            <p:txBody>
              <a:bodyPr/>
              <a:lstStyle/>
              <a:p>
                <a:r>
                  <a:rPr lang="zh-CN" altLang="en-US">
                    <a:noFill/>
                  </a:rPr>
                  <a:t> </a:t>
                </a:r>
              </a:p>
            </p:txBody>
          </p:sp>
        </mc:Fallback>
      </mc:AlternateContent>
    </p:spTree>
  </p:cSld>
  <p:clrMapOvr>
    <a:masterClrMapping/>
  </p:clrMapOvr>
  <p:transition>
    <p:split dir="in"/>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BD.46_1#67f5f8c94?vbadefaultcenterpage=1&amp;parentnodeid=563cb2fbb&amp;vbahtmlprocessed=1"/>
              <p:cNvSpPr/>
              <p:nvPr/>
            </p:nvSpPr>
            <p:spPr>
              <a:xfrm>
                <a:off x="502920" y="858692"/>
                <a:ext cx="11183112" cy="490030"/>
              </a:xfrm>
              <a:prstGeom prst="rect">
                <a:avLst/>
              </a:prstGeom>
              <a:noFill/>
            </p:spPr>
            <p:txBody>
              <a:bodyPr wrap="square" lIns="0" tIns="0" rIns="0" bIns="0" rtlCol="0" anchor="t"/>
              <a:lstStyle/>
              <a:p>
                <a:pPr marL="0"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求证：</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𝐴𝐹</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7_BD.46_1#67f5f8c94?vbadefaultcenterpage=1&amp;parentnodeid=563cb2fbb&amp;vbahtmlprocessed=1"/>
              <p:cNvSpPr>
                <a:spLocks noRot="1" noChangeAspect="1" noMove="1" noResize="1" noEditPoints="1" noAdjustHandles="1" noChangeArrowheads="1" noChangeShapeType="1" noTextEdit="1"/>
              </p:cNvSpPr>
              <p:nvPr/>
            </p:nvSpPr>
            <p:spPr>
              <a:xfrm>
                <a:off x="502920" y="858692"/>
                <a:ext cx="11183112" cy="490030"/>
              </a:xfrm>
              <a:prstGeom prst="rect">
                <a:avLst/>
              </a:prstGeom>
              <a:blipFill rotWithShape="1">
                <a:blip r:embed="rId3"/>
                <a:stretch>
                  <a:fillRect t="-35" r="1" b="-11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O_7_AS.47_1#67f5f8c94?vbadefaultcenterpage=1&amp;parentnodeid=563cb2fbb&amp;vbahtmlprocessed=1&amp;bbb=1&amp;hasbroken=1"/>
              <p:cNvSpPr/>
              <p:nvPr/>
            </p:nvSpPr>
            <p:spPr>
              <a:xfrm>
                <a:off x="502920" y="1354500"/>
                <a:ext cx="11183112" cy="4841367"/>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如图，取</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为平行四边形，所以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分别为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且</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𝐴𝐷𝐸𝑀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为平行四边形，所以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分别为</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endParaRPr lang="en-US" altLang="zh-CN" sz="2400" dirty="0"/>
              </a:p>
            </p:txBody>
          </p:sp>
        </mc:Choice>
        <mc:Fallback xmlns="">
          <p:sp>
            <p:nvSpPr>
              <p:cNvPr id="3" name="QO_7_AS.47_1#67f5f8c94?vbadefaultcenterpage=1&amp;parentnodeid=563cb2fbb&amp;vbahtmlprocessed=1&amp;bbb=1&amp;hasbroken=1"/>
              <p:cNvSpPr>
                <a:spLocks noRot="1" noChangeAspect="1" noMove="1" noResize="1" noEditPoints="1" noAdjustHandles="1" noChangeArrowheads="1" noChangeShapeType="1" noTextEdit="1"/>
              </p:cNvSpPr>
              <p:nvPr/>
            </p:nvSpPr>
            <p:spPr>
              <a:xfrm>
                <a:off x="502920" y="1354500"/>
                <a:ext cx="11183112" cy="4841367"/>
              </a:xfrm>
              <a:prstGeom prst="rect">
                <a:avLst/>
              </a:prstGeom>
              <a:blipFill rotWithShape="1">
                <a:blip r:embed="rId4"/>
                <a:stretch>
                  <a:fillRect t="-1" r="-1004" b="-11644"/>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wipe(left)">
                                      <p:cBhvr>
                                        <p:cTn id="13" dur="500"/>
                                        <p:tgtEl>
                                          <p:spTgt spid="3">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wipe(left)">
                                      <p:cBhvr>
                                        <p:cTn id="16" dur="500"/>
                                        <p:tgtEl>
                                          <p:spTgt spid="3">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left)">
                                      <p:cBhvr>
                                        <p:cTn id="22" dur="500"/>
                                        <p:tgtEl>
                                          <p:spTgt spid="3">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wipe(left)">
                                      <p:cBhvr>
                                        <p:cTn id="25" dur="500"/>
                                        <p:tgtEl>
                                          <p:spTgt spid="3">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
                                            <p:txEl>
                                              <p:pRg st="6" end="6"/>
                                            </p:txEl>
                                          </p:spTgt>
                                        </p:tgtEl>
                                        <p:attrNameLst>
                                          <p:attrName>style.visibility</p:attrName>
                                        </p:attrNameLst>
                                      </p:cBhvr>
                                      <p:to>
                                        <p:strVal val="visible"/>
                                      </p:to>
                                    </p:set>
                                    <p:animEffect transition="in" filter="wipe(left)">
                                      <p:cBhvr>
                                        <p:cTn id="28" dur="500"/>
                                        <p:tgtEl>
                                          <p:spTgt spid="3">
                                            <p:txEl>
                                              <p:pRg st="6" end="6"/>
                                            </p:txEl>
                                          </p:spTgt>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wipe(left)">
                                      <p:cBhvr>
                                        <p:cTn id="31"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AS.47_1#67f5f8c94?vbadefaultcenterpage=1&amp;parentnodeid=563cb2fbb&amp;vbahtmlprocessed=1&amp;bbb=1&amp;hasbroken=1"/>
              <p:cNvSpPr/>
              <p:nvPr/>
            </p:nvSpPr>
            <p:spPr>
              <a:xfrm>
                <a:off x="502920" y="2491786"/>
                <a:ext cx="11183112" cy="2131949"/>
              </a:xfrm>
              <a:prstGeom prst="rect">
                <a:avLst/>
              </a:prstGeom>
              <a:noFill/>
            </p:spPr>
            <p:txBody>
              <a:bodyPr wrap="none" lIns="0" tIns="0" rIns="0" bIns="0" rtlCol="0" anchor="t"/>
              <a:lstStyle/>
              <a:p>
                <a:pPr algn="l"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p>
              <a:p>
                <a:pPr latinLnBrk="1">
                  <a:lnSpc>
                    <a:spcPct val="150000"/>
                  </a:lnSpc>
                </a:pP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𝐴𝐹</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𝐷𝐸</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7_AS.47_1#67f5f8c94?vbadefaultcenterpage=1&amp;parentnodeid=563cb2fbb&amp;vbahtmlprocessed=1&amp;bbb=1&amp;hasbroken=1"/>
              <p:cNvSpPr>
                <a:spLocks noRot="1" noChangeAspect="1" noMove="1" noResize="1" noEditPoints="1" noAdjustHandles="1" noChangeArrowheads="1" noChangeShapeType="1" noTextEdit="1"/>
              </p:cNvSpPr>
              <p:nvPr/>
            </p:nvSpPr>
            <p:spPr>
              <a:xfrm>
                <a:off x="502920" y="2491786"/>
                <a:ext cx="11183112" cy="2131949"/>
              </a:xfrm>
              <a:prstGeom prst="rect">
                <a:avLst/>
              </a:prstGeom>
              <a:blipFill rotWithShape="1">
                <a:blip r:embed="rId2"/>
                <a:stretch>
                  <a:fillRect t="-2" r="1" b="-293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BD.48_1#f9f2019e4?vbadefaultcenterpage=1&amp;parentnodeid=563cb2fbb&amp;vbahtmlprocessed=1&amp;bbb=1&amp;hasbroken=1"/>
              <p:cNvSpPr/>
              <p:nvPr/>
            </p:nvSpPr>
            <p:spPr>
              <a:xfrm>
                <a:off x="502920" y="1572496"/>
                <a:ext cx="11183112" cy="1038670"/>
              </a:xfrm>
              <a:prstGeom prst="rect">
                <a:avLst/>
              </a:prstGeom>
              <a:noFill/>
            </p:spPr>
            <p:txBody>
              <a:bodyPr wrap="none" lIns="0" tIns="0" rIns="0" bIns="0" rtlCol="0" anchor="t"/>
              <a:lstStyle/>
              <a:p>
                <a:pPr algn="l" latinLnBrk="1">
                  <a:lnSpc>
                    <a:spcPct val="150000"/>
                  </a:lnSpc>
                </a:pPr>
                <a:r>
                  <a:rPr lang="en-US" altLang="zh-CN" sz="240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上是否存在一点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，使平面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𝐴𝐶𝐺</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？若存在，请指出点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的位置，并证明你的结论；若不存在，请说明理由</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7_BD.48_1#f9f2019e4?vbadefaultcenterpage=1&amp;parentnodeid=563cb2fbb&amp;vbahtmlprocessed=1&amp;bbb=1&amp;hasbroken=1"/>
              <p:cNvSpPr>
                <a:spLocks noRot="1" noChangeAspect="1" noMove="1" noResize="1" noEditPoints="1" noAdjustHandles="1" noChangeArrowheads="1" noChangeShapeType="1" noTextEdit="1"/>
              </p:cNvSpPr>
              <p:nvPr/>
            </p:nvSpPr>
            <p:spPr>
              <a:xfrm>
                <a:off x="502920" y="1572496"/>
                <a:ext cx="11183112" cy="1038670"/>
              </a:xfrm>
              <a:prstGeom prst="rect">
                <a:avLst/>
              </a:prstGeom>
              <a:blipFill rotWithShape="1">
                <a:blip r:embed="rId3"/>
                <a:stretch>
                  <a:fillRect t="-23" r="1" b="-56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O_7_AS.49_1#f9f2019e4?vbadefaultcenterpage=1&amp;parentnodeid=563cb2fbb&amp;vbahtmlprocessed=1"/>
              <p:cNvSpPr/>
              <p:nvPr/>
            </p:nvSpPr>
            <p:spPr>
              <a:xfrm>
                <a:off x="502920" y="2670347"/>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的中点时，平面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O_7_AS.49_1#f9f2019e4?vbadefaultcenterpage=1&amp;parentnodeid=563cb2fbb&amp;vbahtmlprocessed=1"/>
              <p:cNvSpPr>
                <a:spLocks noRot="1" noChangeAspect="1" noMove="1" noResize="1" noEditPoints="1" noAdjustHandles="1" noChangeArrowheads="1" noChangeShapeType="1" noTextEdit="1"/>
              </p:cNvSpPr>
              <p:nvPr/>
            </p:nvSpPr>
            <p:spPr>
              <a:xfrm>
                <a:off x="502920" y="2670347"/>
                <a:ext cx="11183112" cy="486029"/>
              </a:xfrm>
              <a:prstGeom prst="rect">
                <a:avLst/>
              </a:prstGeom>
              <a:blipFill rotWithShape="1">
                <a:blip r:embed="rId4"/>
                <a:stretch>
                  <a:fillRect t="-35" r="1" b="-12847"/>
                </a:stretch>
              </a:blipFill>
            </p:spPr>
            <p:txBody>
              <a:bodyPr/>
              <a:lstStyle/>
              <a:p>
                <a:r>
                  <a:rPr lang="zh-CN" altLang="en-US">
                    <a:noFill/>
                  </a:rPr>
                  <a:t> </a:t>
                </a:r>
              </a:p>
            </p:txBody>
          </p:sp>
        </mc:Fallback>
      </mc:AlternateContent>
      <p:pic>
        <p:nvPicPr>
          <p:cNvPr id="4" name="QO_7_AS.49_2#f9f2019e4?vbadefaultcenterpage=1&amp;parentnodeid=563cb2fbb&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4562856" y="3287504"/>
            <a:ext cx="3054096" cy="228600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O_7_AS.49_3#f9f2019e4?vbadefaultcenterpage=1&amp;parentnodeid=563cb2fbb&amp;vbahtmlprocessed=1"/>
              <p:cNvSpPr/>
              <p:nvPr/>
            </p:nvSpPr>
            <p:spPr>
              <a:xfrm>
                <a:off x="502920" y="1684066"/>
                <a:ext cx="11183112" cy="3777869"/>
              </a:xfrm>
              <a:prstGeom prst="rect">
                <a:avLst/>
              </a:prstGeom>
              <a:noFill/>
            </p:spPr>
            <p:txBody>
              <a:bodyPr wrap="square" lIns="0" tIns="0" rIns="0" bIns="0" rtlCol="0" anchor="t"/>
              <a:lstStyle/>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为矩形，所以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因为四边形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为菱形，所以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为等边三角形，</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𝐶𝐺</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algn="l" latinLnBrk="1">
                  <a:lnSpc>
                    <a:spcPct val="1500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因此，当</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𝐺</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的中点时，平面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𝐴𝐶𝐺</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O_7_AS.49_3#f9f2019e4?vbadefaultcenterpage=1&amp;parentnodeid=563cb2fbb&amp;vbahtmlprocessed=1"/>
              <p:cNvSpPr>
                <a:spLocks noRot="1" noChangeAspect="1" noMove="1" noResize="1" noEditPoints="1" noAdjustHandles="1" noChangeArrowheads="1" noChangeShapeType="1" noTextEdit="1"/>
              </p:cNvSpPr>
              <p:nvPr/>
            </p:nvSpPr>
            <p:spPr>
              <a:xfrm>
                <a:off x="502920" y="1684066"/>
                <a:ext cx="11183112" cy="3777869"/>
              </a:xfrm>
              <a:prstGeom prst="rect">
                <a:avLst/>
              </a:prstGeom>
              <a:blipFill rotWithShape="1">
                <a:blip r:embed="rId3"/>
                <a:stretch>
                  <a:fillRect t="-1" r="1" b="-700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wipe(left)">
                                      <p:cBhvr>
                                        <p:cTn id="28"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f0ca8c442.fixed?vbadefaultcenterpage=1&amp;parentnodeid=21b33e0db&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拓展教材</a:t>
            </a:r>
            <a:r>
              <a:rPr lang="en-US" altLang="zh-CN" sz="4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深度学习</a:t>
            </a:r>
            <a:endParaRPr lang="en-US" altLang="zh-CN" sz="4400" dirty="0"/>
          </a:p>
        </p:txBody>
      </p:sp>
      <p:pic>
        <p:nvPicPr>
          <p:cNvPr id="3" name="C_3#f0ca8c442.fixed?vbadefaultcenterpage=1&amp;parentnodeid=21b33e0db&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P_4_BD#e5913de5a?vbadefaultcenterpage=1&amp;parentnodeid=f0ca8c442&amp;vbahtmlprocessed=1&amp;bbb=1&amp;hasbroken=1"/>
              <p:cNvSpPr/>
              <p:nvPr/>
            </p:nvSpPr>
            <p:spPr>
              <a:xfrm>
                <a:off x="502920" y="1108025"/>
                <a:ext cx="11183112" cy="4879150"/>
              </a:xfrm>
              <a:prstGeom prst="rect">
                <a:avLst/>
              </a:prstGeom>
              <a:noFill/>
            </p:spPr>
            <p:txBody>
              <a:bodyPr wrap="none" lIns="0" tIns="0" rIns="0" bIns="0" rtlCol="0" anchor="t"/>
              <a:lstStyle/>
              <a:p>
                <a:pPr algn="ctr"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三余弦定理和三正弦定理</a:t>
                </a:r>
                <a:endParaRPr lang="en-US" altLang="zh-CN" sz="2400" dirty="0"/>
              </a:p>
              <a:p>
                <a:pPr latinLnBrk="1">
                  <a:lnSpc>
                    <a:spcPct val="150000"/>
                  </a:lnSpc>
                </a:pPr>
                <a:r>
                  <a:rPr lang="en-US" altLang="zh-CN" sz="2400" b="1"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三余弦定理：如图1，设</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上一点，过点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的斜线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𝐴𝑉</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影为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𝐴𝑂</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上的一条直线，则</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𝜃</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说明】线面角是斜线与平面内任意直线的所成角的最小值，即线面角是线线</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角的最小值</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a:p>
                <a:pPr latinLnBrk="1">
                  <a:lnSpc>
                    <a:spcPct val="15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1"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三正弦定理：如图2，设二面角</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的大小为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𝑚</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上有一条射</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，它和棱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所成角为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，和平面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𝑛</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所成角为</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𝛾</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𝛾</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𝛽</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a:p>
                <a:pPr latinLnBrk="1">
                  <a:lnSpc>
                    <a:spcPct val="150000"/>
                  </a:lnSpc>
                </a:pPr>
                <a:r>
                  <a:rPr lang="en-US" altLang="zh-CN" sz="2400" b="0" i="0" dirty="0">
                    <a:solidFill>
                      <a:srgbClr val="00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说明】二面角是半平面内的一条直线与另一半平面所成线面角的最大值，即</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二面角是线面角的最大值</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P_4_BD#e5913de5a?vbadefaultcenterpage=1&amp;parentnodeid=f0ca8c442&amp;vbahtmlprocessed=1&amp;bbb=1&amp;hasbroken=1"/>
              <p:cNvSpPr>
                <a:spLocks noRot="1" noChangeAspect="1" noMove="1" noResize="1" noEditPoints="1" noAdjustHandles="1" noChangeArrowheads="1" noChangeShapeType="1" noTextEdit="1"/>
              </p:cNvSpPr>
              <p:nvPr/>
            </p:nvSpPr>
            <p:spPr>
              <a:xfrm>
                <a:off x="502920" y="1108025"/>
                <a:ext cx="11183112" cy="4879150"/>
              </a:xfrm>
              <a:prstGeom prst="rect">
                <a:avLst/>
              </a:prstGeom>
              <a:blipFill rotWithShape="1">
                <a:blip r:embed="rId3"/>
                <a:stretch>
                  <a:fillRect t="-12" r="1" b="-1189"/>
                </a:stretch>
              </a:blipFill>
            </p:spPr>
            <p:txBody>
              <a:bodyPr/>
              <a:lstStyle/>
              <a:p>
                <a:r>
                  <a:rPr lang="zh-CN" altLang="en-US">
                    <a:noFill/>
                  </a:rPr>
                  <a:t> </a:t>
                </a:r>
              </a:p>
            </p:txBody>
          </p:sp>
        </mc:Fallback>
      </mc:AlternateContent>
    </p:spTree>
  </p:cSld>
  <p:clrMapOvr>
    <a:masterClrMapping/>
  </p:clrMapOvr>
  <p:transition>
    <p:split dir="in"/>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_4_BD#e5913de5a?hastextimagelayout=1&amp;vbadefaultcenterpage=1&amp;parentnodeid=f0ca8c442&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1042416" y="1321544"/>
            <a:ext cx="2615184" cy="244144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3" name="P_4_BD#e5913de5a?hastextimagelayout=1&amp;vbadefaultcenterpage=1&amp;parentnodeid=f0ca8c442&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4663440" y="1412984"/>
            <a:ext cx="2788920" cy="235000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5" name="QB_4_BD.50_1#a1123bd62?hastextimagelayout=1&amp;vbadefaultcenterpage=1&amp;parentnodeid=f0ca8c442&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9476012" y="4004800"/>
            <a:ext cx="2048256" cy="1956816"/>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6" name="QB_4_BD.50_2#a1123bd62?hastextimagelayout=9&amp;vbadefaultcenterpage=1&amp;parentnodeid=f0ca8c442&amp;vbahtmlprocessed=1&amp;bbb=1&amp;hasbroken=1"/>
              <p:cNvSpPr/>
              <p:nvPr/>
            </p:nvSpPr>
            <p:spPr>
              <a:xfrm>
                <a:off x="502920" y="3895072"/>
                <a:ext cx="8997696" cy="1397572"/>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如图，在</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Rt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𝐵𝐴𝐶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相交的</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斜线</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所成角为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6" name="QB_4_BD.50_2#a1123bd62?hastextimagelayout=9&amp;vbadefaultcenterpage=1&amp;parentnodeid=f0ca8c442&amp;vbahtmlprocessed=1&amp;bbb=1&amp;hasbroken=1"/>
              <p:cNvSpPr>
                <a:spLocks noRot="1" noChangeAspect="1" noMove="1" noResize="1" noEditPoints="1" noAdjustHandles="1" noChangeArrowheads="1" noChangeShapeType="1" noTextEdit="1"/>
              </p:cNvSpPr>
              <p:nvPr/>
            </p:nvSpPr>
            <p:spPr>
              <a:xfrm>
                <a:off x="502920" y="3895072"/>
                <a:ext cx="8997696" cy="1397572"/>
              </a:xfrm>
              <a:prstGeom prst="rect">
                <a:avLst/>
              </a:prstGeom>
              <a:blipFill rotWithShape="1">
                <a:blip r:embed="rId6"/>
                <a:stretch>
                  <a:fillRect t="-44" r="4" b="-12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QB_4_AN.51_1#a1123bd62.blank?vbadefaultcenterpage=1&amp;parentnodeid=f0ca8c442&amp;vbapositionanswer=19&amp;vbahtmlprocessed=1&amp;rh=43.2"/>
              <p:cNvSpPr/>
              <p:nvPr/>
            </p:nvSpPr>
            <p:spPr>
              <a:xfrm>
                <a:off x="7648575" y="4653706"/>
                <a:ext cx="306388" cy="483235"/>
              </a:xfrm>
              <a:prstGeom prst="rect">
                <a:avLst/>
              </a:prstGeom>
              <a:noFill/>
            </p:spPr>
            <p:txBody>
              <a:bodyPr wrap="none" lIns="0" tIns="0" rIns="0" bIns="0" rtlCol="0" anchor="t"/>
              <a:lstStyle/>
              <a:p>
                <a:pPr algn="ctr" latinLnBrk="1">
                  <a:lnSpc>
                    <a:spcPts val="38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7" name="QB_4_AN.51_1#a1123bd62.blank?vbadefaultcenterpage=1&amp;parentnodeid=f0ca8c442&amp;vbapositionanswer=19&amp;vbahtmlprocessed=1&amp;rh=43.2"/>
              <p:cNvSpPr>
                <a:spLocks noRot="1" noChangeAspect="1" noMove="1" noResize="1" noEditPoints="1" noAdjustHandles="1" noChangeArrowheads="1" noChangeShapeType="1" noTextEdit="1"/>
              </p:cNvSpPr>
              <p:nvPr/>
            </p:nvSpPr>
            <p:spPr>
              <a:xfrm>
                <a:off x="7648575" y="4653706"/>
                <a:ext cx="306388" cy="483235"/>
              </a:xfrm>
              <a:prstGeom prst="rect">
                <a:avLst/>
              </a:prstGeom>
              <a:blipFill rotWithShape="1">
                <a:blip r:embed="rId7"/>
                <a:stretch>
                  <a:fillRect t="-88" r="104" b="88"/>
                </a:stretch>
              </a:blipFill>
            </p:spPr>
            <p:txBody>
              <a:bodyPr/>
              <a:lstStyle/>
              <a:p>
                <a:r>
                  <a:rPr lang="zh-CN" altLang="en-US">
                    <a:noFill/>
                  </a:rPr>
                  <a:t> </a:t>
                </a:r>
              </a:p>
            </p:txBody>
          </p:sp>
        </mc:Fallback>
      </mc:AlternateContent>
      <p:pic>
        <p:nvPicPr>
          <p:cNvPr id="106" name="图片 105"/>
          <p:cNvPicPr/>
          <p:nvPr/>
        </p:nvPicPr>
        <p:blipFill>
          <a:blip r:embed="rId8"/>
          <a:stretch>
            <a:fillRect/>
          </a:stretch>
        </p:blipFill>
        <p:spPr>
          <a:xfrm>
            <a:off x="7792720" y="1183640"/>
            <a:ext cx="3552825" cy="2579370"/>
          </a:xfrm>
          <a:prstGeom prst="rect">
            <a:avLst/>
          </a:prstGeom>
          <a:noFill/>
          <a:ln w="9525">
            <a:noFill/>
          </a:ln>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wipe(left)">
                                      <p:cBhvr>
                                        <p:cTn id="7" dur="500"/>
                                        <p:tgtEl>
                                          <p:spTgt spid="7">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wipe(left)">
                                      <p:cBhvr>
                                        <p:cTn id="10"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4_AS.52_1#a1123bd62?vbadefaultcenterpage=1&amp;parentnodeid=f0ca8c442&amp;vbahtmlprocessed=1&amp;bbb=1&amp;hasbroken=1"/>
              <p:cNvSpPr/>
              <p:nvPr/>
            </p:nvSpPr>
            <p:spPr>
              <a:xfrm>
                <a:off x="502920" y="1531856"/>
                <a:ext cx="11183112" cy="2161096"/>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依题意，斜线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上的射影必在</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的平分线上，设点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在平面</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内的射影为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𝐴𝑂</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，并延长与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斜线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所成角，所以由三余弦定理可得</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4_AS.52_1#a1123bd62?vbadefaultcenterpage=1&amp;parentnodeid=f0ca8c442&amp;vbahtmlprocessed=1&amp;bbb=1&amp;hasbroken=1"/>
              <p:cNvSpPr>
                <a:spLocks noRot="1" noChangeAspect="1" noMove="1" noResize="1" noEditPoints="1" noAdjustHandles="1" noChangeArrowheads="1" noChangeShapeType="1" noTextEdit="1"/>
              </p:cNvSpPr>
              <p:nvPr/>
            </p:nvSpPr>
            <p:spPr>
              <a:xfrm>
                <a:off x="502920" y="1531856"/>
                <a:ext cx="11183112" cy="2161096"/>
              </a:xfrm>
              <a:prstGeom prst="rect">
                <a:avLst/>
              </a:prstGeom>
              <a:blipFill rotWithShape="1">
                <a:blip r:embed="rId3"/>
                <a:stretch>
                  <a:fillRect t="-11" r="1" b="-2830"/>
                </a:stretch>
              </a:blipFill>
            </p:spPr>
            <p:txBody>
              <a:bodyPr/>
              <a:lstStyle/>
              <a:p>
                <a:r>
                  <a:rPr lang="zh-CN" altLang="en-US">
                    <a:noFill/>
                  </a:rPr>
                  <a:t> </a:t>
                </a:r>
              </a:p>
            </p:txBody>
          </p:sp>
        </mc:Fallback>
      </mc:AlternateContent>
      <p:pic>
        <p:nvPicPr>
          <p:cNvPr id="3" name="QB_4_AS.52_2#a1123bd62?vbadefaultcenterpage=1&amp;parentnodeid=f0ca8c442&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120640" y="3831064"/>
            <a:ext cx="1947672" cy="1783080"/>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4_BD.53_1#2efa57dae?vbadefaultcenterpage=1&amp;parentnodeid=f0ca8c442&amp;vbahtmlprocessed=1&amp;bbb=1&amp;hasbroken=1"/>
              <p:cNvSpPr/>
              <p:nvPr/>
            </p:nvSpPr>
            <p:spPr>
              <a:xfrm>
                <a:off x="502920" y="1635679"/>
                <a:ext cx="11183112" cy="191262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典例2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在三棱锥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中，</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上，且二面角</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𝑀</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，则直线</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𝑃𝐴𝑀</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所成角的正弦值</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a:t>
                </a:r>
                <a:r>
                  <a:rPr lang="en-US" altLang="zh-CN" sz="3950" b="0" i="0" u="sng" kern="0" spc="-99900">
                    <a:solidFill>
                      <a:srgbClr val="FFFFFF"/>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4_BD.53_1#2efa57dae?vbadefaultcenterpage=1&amp;parentnodeid=f0ca8c442&amp;vbahtmlprocessed=1&amp;bbb=1&amp;hasbroken=1"/>
              <p:cNvSpPr>
                <a:spLocks noRot="1" noChangeAspect="1" noMove="1" noResize="1" noEditPoints="1" noAdjustHandles="1" noChangeArrowheads="1" noChangeShapeType="1" noTextEdit="1"/>
              </p:cNvSpPr>
              <p:nvPr/>
            </p:nvSpPr>
            <p:spPr>
              <a:xfrm>
                <a:off x="502920" y="1635679"/>
                <a:ext cx="11183112" cy="1912620"/>
              </a:xfrm>
              <a:prstGeom prst="rect">
                <a:avLst/>
              </a:prstGeom>
              <a:blipFill rotWithShape="1">
                <a:blip r:embed="rId3"/>
                <a:stretch>
                  <a:fillRect t="-29" r="1" b="-5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QB_4_AN.54_1#2efa57dae.blank?vbadefaultcenterpage=1&amp;parentnodeid=f0ca8c442&amp;vbapositionanswer=20&amp;vbahtmlprocessed=1&amp;rh=48.6"/>
              <p:cNvSpPr/>
              <p:nvPr/>
            </p:nvSpPr>
            <p:spPr>
              <a:xfrm>
                <a:off x="833120" y="2891517"/>
                <a:ext cx="430276" cy="574040"/>
              </a:xfrm>
              <a:prstGeom prst="rect">
                <a:avLst/>
              </a:prstGeom>
              <a:noFill/>
            </p:spPr>
            <p:txBody>
              <a:bodyPr wrap="none" lIns="0" tIns="0" rIns="0" bIns="0" rtlCol="0" anchor="t"/>
              <a:lstStyle/>
              <a:p>
                <a:pPr marL="0" algn="ctr" latinLnBrk="1">
                  <a:lnSpc>
                    <a:spcPts val="4500"/>
                  </a:lnSpc>
                </a:pP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3" name="QB_4_AN.54_1#2efa57dae.blank?vbadefaultcenterpage=1&amp;parentnodeid=f0ca8c442&amp;vbapositionanswer=20&amp;vbahtmlprocessed=1&amp;rh=48.6"/>
              <p:cNvSpPr>
                <a:spLocks noRot="1" noChangeAspect="1" noMove="1" noResize="1" noEditPoints="1" noAdjustHandles="1" noChangeArrowheads="1" noChangeShapeType="1" noTextEdit="1"/>
              </p:cNvSpPr>
              <p:nvPr/>
            </p:nvSpPr>
            <p:spPr>
              <a:xfrm>
                <a:off x="833120" y="2891517"/>
                <a:ext cx="430276" cy="574040"/>
              </a:xfrm>
              <a:prstGeom prst="rect">
                <a:avLst/>
              </a:prstGeom>
              <a:blipFill rotWithShape="1">
                <a:blip r:embed="rId4"/>
                <a:stretch>
                  <a:fillRect t="-63" r="89" b="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4_AS.55_1#2efa57dae?vbadefaultcenterpage=1&amp;parentnodeid=f0ca8c442&amp;vbahtmlprocessed=1&amp;bbb=1&amp;hasbroken=1"/>
              <p:cNvSpPr/>
              <p:nvPr/>
            </p:nvSpPr>
            <p:spPr>
              <a:xfrm>
                <a:off x="502920" y="3559475"/>
                <a:ext cx="11183112" cy="1950847"/>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，二面角</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𝑀</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𝑃𝐴𝑀</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所成的角为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，则由三正弦定理得</a:t>
                </a:r>
              </a:p>
              <a:p>
                <a:pPr latinLnBrk="1">
                  <a:lnSpc>
                    <a:spcPct val="15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4" name="QB_4_AS.55_1#2efa57dae?vbadefaultcenterpage=1&amp;parentnodeid=f0ca8c442&amp;vbahtmlprocessed=1&amp;bbb=1&amp;hasbroken=1"/>
              <p:cNvSpPr>
                <a:spLocks noRot="1" noChangeAspect="1" noMove="1" noResize="1" noEditPoints="1" noAdjustHandles="1" noChangeArrowheads="1" noChangeShapeType="1" noTextEdit="1"/>
              </p:cNvSpPr>
              <p:nvPr/>
            </p:nvSpPr>
            <p:spPr>
              <a:xfrm>
                <a:off x="502920" y="3559475"/>
                <a:ext cx="11183112" cy="1950847"/>
              </a:xfrm>
              <a:prstGeom prst="rect">
                <a:avLst/>
              </a:prstGeom>
              <a:blipFill rotWithShape="1">
                <a:blip r:embed="rId5"/>
                <a:stretch>
                  <a:fillRect t="-15" r="1" b="-1801"/>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4">
                                            <p:bg/>
                                          </p:spTgt>
                                        </p:tgtEl>
                                        <p:attrNameLst>
                                          <p:attrName>style.visibility</p:attrName>
                                        </p:attrNameLst>
                                      </p:cBhvr>
                                      <p:to>
                                        <p:strVal val="visible"/>
                                      </p:to>
                                    </p:set>
                                    <p:animEffect transition="in" filter="wipe(left)">
                                      <p:cBhvr>
                                        <p:cTn id="15" dur="500"/>
                                        <p:tgtEl>
                                          <p:spTgt spid="4">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Effect transition="in" filter="wipe(left)">
                                      <p:cBhvr>
                                        <p:cTn id="18" dur="500"/>
                                        <p:tgtEl>
                                          <p:spTgt spid="4">
                                            <p:txEl>
                                              <p:pRg st="0" end="0"/>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wipe(left)">
                                      <p:cBhvr>
                                        <p:cTn id="21" dur="500"/>
                                        <p:tgtEl>
                                          <p:spTgt spid="4">
                                            <p:txEl>
                                              <p:pRg st="1" end="1"/>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left)">
                                      <p:cBhvr>
                                        <p:cTn id="24"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P_3_BD#c2ca29e7d?colgroup=5,4,13,5,5&amp;vbadefaultcenterpage=1&amp;parentnodeid=21b33e0db&amp;vbahtmlprocessed=1&amp;bbb=1&amp;hasbroken=1"/>
              <p:cNvGraphicFramePr>
                <a:graphicFrameLocks noGrp="1"/>
              </p:cNvGraphicFramePr>
              <p:nvPr/>
            </p:nvGraphicFramePr>
            <p:xfrm>
              <a:off x="502920" y="1812494"/>
              <a:ext cx="11137392" cy="4279392"/>
            </p:xfrm>
            <a:graphic>
              <a:graphicData uri="http://schemas.openxmlformats.org/drawingml/2006/table">
                <a:tbl>
                  <a:tblPr/>
                  <a:tblGrid>
                    <a:gridCol w="1764792">
                      <a:extLst>
                        <a:ext uri="{9D8B030D-6E8A-4147-A177-3AD203B41FA5}">
                          <a16:colId xmlns:a16="http://schemas.microsoft.com/office/drawing/2014/main" val="20000"/>
                        </a:ext>
                      </a:extLst>
                    </a:gridCol>
                    <a:gridCol w="1399032">
                      <a:extLst>
                        <a:ext uri="{9D8B030D-6E8A-4147-A177-3AD203B41FA5}">
                          <a16:colId xmlns:a16="http://schemas.microsoft.com/office/drawing/2014/main" val="20001"/>
                        </a:ext>
                      </a:extLst>
                    </a:gridCol>
                    <a:gridCol w="4379976">
                      <a:extLst>
                        <a:ext uri="{9D8B030D-6E8A-4147-A177-3AD203B41FA5}">
                          <a16:colId xmlns:a16="http://schemas.microsoft.com/office/drawing/2014/main" val="20002"/>
                        </a:ext>
                      </a:extLst>
                    </a:gridCol>
                    <a:gridCol w="1810512">
                      <a:extLst>
                        <a:ext uri="{9D8B030D-6E8A-4147-A177-3AD203B41FA5}">
                          <a16:colId xmlns:a16="http://schemas.microsoft.com/office/drawing/2014/main" val="20003"/>
                        </a:ext>
                      </a:extLst>
                    </a:gridCol>
                    <a:gridCol w="1783080">
                      <a:extLst>
                        <a:ext uri="{9D8B030D-6E8A-4147-A177-3AD203B41FA5}">
                          <a16:colId xmlns:a16="http://schemas.microsoft.com/office/drawing/2014/main" val="20004"/>
                        </a:ext>
                      </a:extLst>
                    </a:gridCol>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55407">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平面与平面</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垂直的判定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与性质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2023年全国甲卷（文）</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18</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2023年全国乙卷（理）</a:t>
                          </a:r>
                          <a14:m>
                            <m:oMath xmlns:m="http://schemas.openxmlformats.org/officeDocument/2006/math">
                              <m:r>
                                <m:rPr>
                                  <m:sty m:val="p"/>
                                </m:rP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19</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618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命题分析预</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从近几年高考的情况来看，本基础课是高考命题的热点</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，主要考查直</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线与平面以及平面与平面垂直的判定定理</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，题型有选择题、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解答题，</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在解答题中常在第</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（1）问中出现，试题难度适中.在</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2025届的高考备</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考中</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，要特别注意应用判定定理与性质定理时条件的完整性</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2"/>
                      </a:ext>
                    </a:extLst>
                  </a:tr>
                </a:tbl>
              </a:graphicData>
            </a:graphic>
          </p:graphicFrame>
        </mc:Choice>
        <mc:Fallback xmlns="">
          <p:graphicFrame>
            <p:nvGraphicFramePr>
              <p:cNvPr id="6" name="P_3_BD#c2ca29e7d?colgroup=5,4,13,5,5&amp;vbadefaultcenterpage=1&amp;parentnodeid=21b33e0db&amp;vbahtmlprocessed=1&amp;bbb=1&amp;hasbroken=1"/>
              <p:cNvGraphicFramePr>
                <a:graphicFrameLocks noGrp="1"/>
              </p:cNvGraphicFramePr>
              <p:nvPr/>
            </p:nvGraphicFramePr>
            <p:xfrm>
              <a:off x="502920" y="1812494"/>
              <a:ext cx="11137392" cy="4152583"/>
            </p:xfrm>
            <a:graphic>
              <a:graphicData uri="http://schemas.openxmlformats.org/drawingml/2006/table">
                <a:tbl>
                  <a:tblPr/>
                  <a:tblGrid>
                    <a:gridCol w="1764792"/>
                    <a:gridCol w="1399032"/>
                    <a:gridCol w="4379976"/>
                    <a:gridCol w="1810512"/>
                    <a:gridCol w="1783080"/>
                  </a:tblGrid>
                  <a:tr h="429133">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考点考向</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课标要求</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真题印证</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考频热度</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1"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核心素养</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8999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平面与平面</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垂直的判定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与性质</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掌握</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直观想象</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逻辑推理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186182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命题分析预</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测</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gridSpan="4">
                      <a:txBody>
                        <a:bodyPr/>
                        <a:lstStyle/>
                        <a:p>
                          <a:pPr marL="0" indent="0"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从近几年高考的情况来看，本基础课是高考命题的热点</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，主要考查直</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线与平面以及平面与平面垂直的判定定理</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，题型有选择题、</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解答题，</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在解答题中常在第</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（1）问中出现，试题难度适中.在</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2025届的高考备</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考中</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，要特别注意应用判定定理与性质定理时条件的完整性</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hMerge="1">
                      <a:tcPr/>
                    </a:tc>
                    <a:tc hMerge="1">
                      <a:tcPr/>
                    </a:tc>
                    <a:tc hMerge="1">
                      <a:tcPr/>
                    </a:tc>
                  </a:tr>
                </a:tbl>
              </a:graphicData>
            </a:graphic>
          </p:graphicFrame>
        </mc:Fallback>
      </mc:AlternateContent>
      <p:sp>
        <p:nvSpPr>
          <p:cNvPr id="2" name="P_3_BD#c2ca29e7d?colgroup=5,4,13,5,5&amp;vbadefaultcenterpage=1&amp;parentnodeid=21b33e0db&amp;vbahtmlprocessed=1&amp;bbb=1"/>
          <p:cNvSpPr txBox="1"/>
          <p:nvPr/>
        </p:nvSpPr>
        <p:spPr>
          <a:xfrm>
            <a:off x="9100312" y="1187146"/>
            <a:ext cx="2540000" cy="495520"/>
          </a:xfrm>
          <a:prstGeom prst="rect">
            <a:avLst/>
          </a:prstGeom>
          <a:noFill/>
        </p:spPr>
        <p:txBody>
          <a:bodyPr vert="horz" lIns="0" tIns="0" rIns="0" bIns="0" rtlCol="0">
            <a:spAutoFit/>
          </a:bodyPr>
          <a:lstStyle/>
          <a:p>
            <a:pPr algn="r">
              <a:lnSpc>
                <a:spcPct val="150000"/>
              </a:lnSpc>
            </a:pPr>
            <a:r>
              <a:rPr lang="zh-CN" altLang="en-US" sz="2400">
                <a:latin typeface="Times New Roman" panose="02020603050405020304" pitchFamily="34" charset="0"/>
              </a:rPr>
              <a:t>续表</a:t>
            </a:r>
          </a:p>
        </p:txBody>
      </p:sp>
    </p:spTree>
  </p:cSld>
  <p:clrMapOvr>
    <a:masterClrMapping/>
  </p:clrMapOvr>
  <p:transition>
    <p:split dir="in"/>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4_BD.56_1#67c247105?vbadefaultcenterpage=1&amp;parentnodeid=f0ca8c442&amp;vbahtmlprocessed=1&amp;bbb=1&amp;hasbroken=1"/>
              <p:cNvSpPr/>
              <p:nvPr/>
            </p:nvSpPr>
            <p:spPr>
              <a:xfrm>
                <a:off x="502920" y="1311638"/>
                <a:ext cx="11183112" cy="1076960"/>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深度训练1</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𝐴𝐶𝐵</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为平面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外一点，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𝐴𝐶𝐵</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的两边</a:t>
                </a:r>
              </a:p>
              <a:p>
                <a:pPr latinLnBrk="1">
                  <a:lnSpc>
                    <a:spcPct val="150000"/>
                  </a:lnSpc>
                </a:pP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的距离均为</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，则点</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𝑃</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到平面</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的距离为(</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1"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C_4_BD.56_1#67c247105?vbadefaultcenterpage=1&amp;parentnodeid=f0ca8c442&amp;vbahtmlprocessed=1&amp;bbb=1&amp;hasbroken=1"/>
              <p:cNvSpPr>
                <a:spLocks noRot="1" noChangeAspect="1" noMove="1" noResize="1" noEditPoints="1" noAdjustHandles="1" noChangeArrowheads="1" noChangeShapeType="1" noTextEdit="1"/>
              </p:cNvSpPr>
              <p:nvPr/>
            </p:nvSpPr>
            <p:spPr>
              <a:xfrm>
                <a:off x="502920" y="1311638"/>
                <a:ext cx="11183112" cy="1076960"/>
              </a:xfrm>
              <a:prstGeom prst="rect">
                <a:avLst/>
              </a:prstGeom>
              <a:blipFill rotWithShape="1">
                <a:blip r:embed="rId3"/>
                <a:stretch>
                  <a:fillRect t="-34" r="1" b="-3091"/>
                </a:stretch>
              </a:blipFill>
            </p:spPr>
            <p:txBody>
              <a:bodyPr/>
              <a:lstStyle/>
              <a:p>
                <a:r>
                  <a:rPr lang="zh-CN" altLang="en-US">
                    <a:noFill/>
                  </a:rPr>
                  <a:t> </a:t>
                </a:r>
              </a:p>
            </p:txBody>
          </p:sp>
        </mc:Fallback>
      </mc:AlternateContent>
      <p:sp>
        <p:nvSpPr>
          <p:cNvPr id="3" name="QC_4_AN.57_1#67c247105.bracket?vbadefaultcenterpage=1&amp;parentnodeid=f0ca8c442&amp;vbapositionanswer=21&amp;vbahtmlprocessed=1"/>
          <p:cNvSpPr/>
          <p:nvPr/>
        </p:nvSpPr>
        <p:spPr>
          <a:xfrm>
            <a:off x="7586472" y="1860278"/>
            <a:ext cx="441325" cy="478600"/>
          </a:xfrm>
          <a:prstGeom prst="rect">
            <a:avLst/>
          </a:prstGeom>
          <a:noFill/>
        </p:spPr>
        <p:txBody>
          <a:bodyPr wrap="none" lIns="0" tIns="0" rIns="0" bIns="0" rtlCol="0" anchor="t"/>
          <a:lstStyle/>
          <a:p>
            <a:pPr marL="0" algn="ctr" latinLnBrk="1">
              <a:lnSpc>
                <a:spcPts val="42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a:t>
            </a:r>
            <a:endParaRPr lang="en-US" altLang="zh-CN" sz="2400" dirty="0"/>
          </a:p>
        </p:txBody>
      </p:sp>
      <mc:AlternateContent xmlns:mc="http://schemas.openxmlformats.org/markup-compatibility/2006" xmlns:a14="http://schemas.microsoft.com/office/drawing/2010/main">
        <mc:Choice Requires="a14">
          <p:sp>
            <p:nvSpPr>
              <p:cNvPr id="4" name="QC_4_BD.58_1#67c247105.choices?vbadefaultcenterpage=1&amp;parentnodeid=f0ca8c442&amp;vbahtmlprocessed=1"/>
              <p:cNvSpPr/>
              <p:nvPr/>
            </p:nvSpPr>
            <p:spPr>
              <a:xfrm>
                <a:off x="502920" y="2391646"/>
                <a:ext cx="11183112" cy="626555"/>
              </a:xfrm>
              <a:prstGeom prst="rect">
                <a:avLst/>
              </a:prstGeom>
              <a:noFill/>
            </p:spPr>
            <p:txBody>
              <a:bodyPr wrap="square" lIns="0" tIns="0" rIns="0" bIns="0" rtlCol="0" anchor="t"/>
              <a:lstStyle/>
              <a:p>
                <a:pPr latinLnBrk="1">
                  <a:lnSpc>
                    <a:spcPct val="110000"/>
                  </a:lnSpc>
                  <a:tabLst>
                    <a:tab pos="2963545" algn="l"/>
                    <a:tab pos="5686425" algn="l"/>
                    <a:tab pos="8523605" algn="l"/>
                  </a:tabLst>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a:t>
                </a:r>
                <a14:m>
                  <m:oMath xmlns:m="http://schemas.openxmlformats.org/officeDocument/2006/math">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B.1</a:t>
                </a:r>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C</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spc="-1030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D</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2400" dirty="0"/>
              </a:p>
            </p:txBody>
          </p:sp>
        </mc:Choice>
        <mc:Fallback xmlns="">
          <p:sp>
            <p:nvSpPr>
              <p:cNvPr id="4" name="QC_4_BD.58_1#67c247105.choices?vbadefaultcenterpage=1&amp;parentnodeid=f0ca8c442&amp;vbahtmlprocessed=1"/>
              <p:cNvSpPr>
                <a:spLocks noRot="1" noChangeAspect="1" noMove="1" noResize="1" noEditPoints="1" noAdjustHandles="1" noChangeArrowheads="1" noChangeShapeType="1" noTextEdit="1"/>
              </p:cNvSpPr>
              <p:nvPr/>
            </p:nvSpPr>
            <p:spPr>
              <a:xfrm>
                <a:off x="502920" y="2391646"/>
                <a:ext cx="11183112" cy="626555"/>
              </a:xfrm>
              <a:prstGeom prst="rect">
                <a:avLst/>
              </a:prstGeom>
              <a:blipFill rotWithShape="1">
                <a:blip r:embed="rId4"/>
                <a:stretch>
                  <a:fillRect t="-38" r="1" b="-25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QC_4_AS.59_1#67c247105?vbadefaultcenterpage=1&amp;parentnodeid=f0ca8c442&amp;vbahtmlprocessed=1"/>
              <p:cNvSpPr/>
              <p:nvPr/>
            </p:nvSpPr>
            <p:spPr>
              <a:xfrm>
                <a:off x="502920" y="3026646"/>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𝐴𝐶𝐵</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的平分线，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𝑃𝐷</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5" name="QC_4_AS.59_1#67c247105?vbadefaultcenterpage=1&amp;parentnodeid=f0ca8c442&amp;vbahtmlprocessed=1"/>
              <p:cNvSpPr>
                <a:spLocks noRot="1" noChangeAspect="1" noMove="1" noResize="1" noEditPoints="1" noAdjustHandles="1" noChangeArrowheads="1" noChangeShapeType="1" noTextEdit="1"/>
              </p:cNvSpPr>
              <p:nvPr/>
            </p:nvSpPr>
            <p:spPr>
              <a:xfrm>
                <a:off x="502920" y="3026646"/>
                <a:ext cx="11183112" cy="486029"/>
              </a:xfrm>
              <a:prstGeom prst="rect">
                <a:avLst/>
              </a:prstGeom>
              <a:blipFill rotWithShape="1">
                <a:blip r:embed="rId5"/>
                <a:stretch>
                  <a:fillRect t="-49" r="1" b="-12834"/>
                </a:stretch>
              </a:blipFill>
            </p:spPr>
            <p:txBody>
              <a:bodyPr/>
              <a:lstStyle/>
              <a:p>
                <a:r>
                  <a:rPr lang="zh-CN" altLang="en-US">
                    <a:noFill/>
                  </a:rPr>
                  <a:t> </a:t>
                </a:r>
              </a:p>
            </p:txBody>
          </p:sp>
        </mc:Fallback>
      </mc:AlternateContent>
      <p:pic>
        <p:nvPicPr>
          <p:cNvPr id="6" name="QC_4_AS.59_2#67c247105?vbadefaultcenterpage=1&amp;parentnodeid=f0ca8c442&amp;vbahtmlprocessed=1" descr="preencoded.png"/>
          <p:cNvPicPr>
            <a:picLocks noChangeAspect="1"/>
          </p:cNvPicPr>
          <p:nvPr/>
        </p:nvPicPr>
        <p:blipFill>
          <a:blip r:embed="rId6">
            <a:clrChange>
              <a:clrFrom>
                <a:srgbClr val="FFFFFF"/>
              </a:clrFrom>
              <a:clrTo>
                <a:srgbClr val="FFFFFF">
                  <a:alpha val="0"/>
                </a:srgbClr>
              </a:clrTo>
            </a:clrChange>
          </a:blip>
          <a:stretch>
            <a:fillRect/>
          </a:stretch>
        </p:blipFill>
        <p:spPr>
          <a:xfrm>
            <a:off x="4873752" y="3648946"/>
            <a:ext cx="2441448" cy="2185416"/>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wipe(left)">
                                      <p:cBhvr>
                                        <p:cTn id="7" dur="500"/>
                                        <p:tgtEl>
                                          <p:spTgt spid="3">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bg/>
                                          </p:spTgt>
                                        </p:tgtEl>
                                        <p:attrNameLst>
                                          <p:attrName>style.visibility</p:attrName>
                                        </p:attrNameLst>
                                      </p:cBhvr>
                                      <p:to>
                                        <p:strVal val="visible"/>
                                      </p:to>
                                    </p:set>
                                    <p:animEffect transition="in" filter="wipe(left)">
                                      <p:cBhvr>
                                        <p:cTn id="15" dur="500"/>
                                        <p:tgtEl>
                                          <p:spTgt spid="5">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left)">
                                      <p:cBhvr>
                                        <p:cTn id="18" dur="500"/>
                                        <p:tgtEl>
                                          <p:spTgt spid="5">
                                            <p:txEl>
                                              <p:pRg st="0" end="0"/>
                                            </p:txEl>
                                          </p:spTgt>
                                        </p:tgtEl>
                                      </p:cBhvr>
                                    </p:animEffect>
                                  </p:childTnLst>
                                </p:cTn>
                              </p:par>
                              <p:par>
                                <p:cTn id="19" presetID="22" presetClass="entr" presetSubtype="8"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build="p"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C_4_AS.59_4#67c247105?vbadefaultcenterpage=1&amp;parentnodeid=f0ca8c442&amp;vbahtmlprocessed=1&amp;bbb=1&amp;hasbroken=1"/>
              <p:cNvSpPr/>
              <p:nvPr/>
            </p:nvSpPr>
            <p:spPr>
              <a:xfrm>
                <a:off x="502920" y="2351959"/>
                <a:ext cx="11183112" cy="2416683"/>
              </a:xfrm>
              <a:prstGeom prst="rect">
                <a:avLst/>
              </a:prstGeom>
              <a:noFill/>
            </p:spPr>
            <p:txBody>
              <a:bodyPr wrap="none" lIns="0" tIns="0" rIns="0" bIns="0" rtlCol="0" anchor="t"/>
              <a:lstStyle/>
              <a:p>
                <a:pPr algn="l" latinLnBrk="1">
                  <a:lnSpc>
                    <a:spcPct val="150000"/>
                  </a:lnSpc>
                </a:pP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使得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a:p>
                <a:pPr latinLnBrk="1">
                  <a:lnSpc>
                    <a:spcPct val="15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又</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endParaRPr lang="en-US" altLang="zh-CN" sz="2400" dirty="0"/>
              </a:p>
              <a:p>
                <a:pPr latinLnBrk="1">
                  <a:lnSpc>
                    <a:spcPct val="110000"/>
                  </a:lnSpc>
                </a:pPr>
                <a:r>
                  <a:rPr lang="en-US" altLang="zh-CN" sz="2400" b="0" i="0">
                    <a:solidFill>
                      <a:srgbClr val="FF0000"/>
                    </a:solidFill>
                    <a:latin typeface="宋体" panose="02010600030101010101" pitchFamily="2" charset="-122"/>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由三余弦定理可得</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𝑂𝐶𝐷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，即</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p>
              <a:p>
                <a:pPr latinLnBrk="1">
                  <a:lnSpc>
                    <a:spcPct val="11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𝑃𝐶𝑂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𝑃𝑂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𝐶𝑂</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.故选A.</a:t>
                </a:r>
                <a:endParaRPr lang="en-US" altLang="zh-CN" sz="2400" dirty="0"/>
              </a:p>
            </p:txBody>
          </p:sp>
        </mc:Choice>
        <mc:Fallback xmlns="">
          <p:sp>
            <p:nvSpPr>
              <p:cNvPr id="2" name="QC_4_AS.59_4#67c247105?vbadefaultcenterpage=1&amp;parentnodeid=f0ca8c442&amp;vbahtmlprocessed=1&amp;bbb=1&amp;hasbroken=1"/>
              <p:cNvSpPr>
                <a:spLocks noRot="1" noChangeAspect="1" noMove="1" noResize="1" noEditPoints="1" noAdjustHandles="1" noChangeArrowheads="1" noChangeShapeType="1" noTextEdit="1"/>
              </p:cNvSpPr>
              <p:nvPr/>
            </p:nvSpPr>
            <p:spPr>
              <a:xfrm>
                <a:off x="502920" y="2351959"/>
                <a:ext cx="11183112" cy="2416683"/>
              </a:xfrm>
              <a:prstGeom prst="rect">
                <a:avLst/>
              </a:prstGeom>
              <a:blipFill rotWithShape="1">
                <a:blip r:embed="rId3"/>
                <a:stretch>
                  <a:fillRect t="-23" r="1" b="18"/>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QB_4_BD.60_1#3ac594a0f?hastextimagelayout=1&amp;vbadefaultcenterpage=1&amp;parentnodeid=f0ca8c442&amp;vbahtmlprocessed=1" descr="preencoded.png"/>
          <p:cNvPicPr>
            <a:picLocks noChangeAspect="1"/>
          </p:cNvPicPr>
          <p:nvPr/>
        </p:nvPicPr>
        <p:blipFill>
          <a:blip r:embed="rId3">
            <a:clrChange>
              <a:clrFrom>
                <a:srgbClr val="FFFFFF"/>
              </a:clrFrom>
              <a:clrTo>
                <a:srgbClr val="FFFFFF">
                  <a:alpha val="0"/>
                </a:srgbClr>
              </a:clrTo>
            </a:clrChange>
          </a:blip>
          <a:stretch>
            <a:fillRect/>
          </a:stretch>
        </p:blipFill>
        <p:spPr>
          <a:xfrm>
            <a:off x="8995380" y="2704320"/>
            <a:ext cx="2578608" cy="1783080"/>
          </a:xfrm>
          <a:prstGeom prst="rect">
            <a:avLst/>
          </a:prstGeom>
          <a:noFill/>
          <a:extLst>
            <a:ext uri="{909E8E84-426E-40DD-AFC4-6F175D3DCCD1}">
              <a14:hiddenFill xmlns:a14="http://schemas.microsoft.com/office/drawing/2010/main">
                <a:solidFill>
                  <a:scrgbClr r="0" g="0" b="0">
                    <a:alpha val="0"/>
                  </a:scrgbClr>
                </a:solidFill>
              </a14:hiddenFill>
            </a:ext>
          </a:extLst>
        </p:spPr>
      </p:pic>
      <mc:AlternateContent xmlns:mc="http://schemas.openxmlformats.org/markup-compatibility/2006" xmlns:a14="http://schemas.microsoft.com/office/drawing/2010/main">
        <mc:Choice Requires="a14">
          <p:sp>
            <p:nvSpPr>
              <p:cNvPr id="3" name="QB_4_BD.60_2#3ac594a0f?hastextimagelayout=10&amp;vbadefaultcenterpage=1&amp;parentnodeid=f0ca8c442&amp;vbahtmlprocessed=1&amp;bbb=1&amp;hasbroken=1"/>
              <p:cNvSpPr/>
              <p:nvPr/>
            </p:nvSpPr>
            <p:spPr>
              <a:xfrm>
                <a:off x="502920" y="2658601"/>
                <a:ext cx="8476488" cy="103466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深度训练2</a:t>
                </a:r>
                <a:r>
                  <a:rPr lang="en-US" altLang="zh-CN" sz="2400" b="1"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如图，已知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𝐴𝐵𝐶</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是正三棱柱，</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是</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的中</a:t>
                </a:r>
              </a:p>
              <a:p>
                <a:pPr latinLnBrk="1">
                  <a:lnSpc>
                    <a:spcPct val="15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点</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，若</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，则二面角</a:t>
                </a:r>
                <a14:m>
                  <m:oMath xmlns:m="http://schemas.openxmlformats.org/officeDocument/2006/math">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的大小为</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QB_4_BD.60_2#3ac594a0f?hastextimagelayout=10&amp;vbadefaultcenterpage=1&amp;parentnodeid=f0ca8c442&amp;vbahtmlprocessed=1&amp;bbb=1&amp;hasbroken=1"/>
              <p:cNvSpPr>
                <a:spLocks noRot="1" noChangeAspect="1" noMove="1" noResize="1" noEditPoints="1" noAdjustHandles="1" noChangeArrowheads="1" noChangeShapeType="1" noTextEdit="1"/>
              </p:cNvSpPr>
              <p:nvPr/>
            </p:nvSpPr>
            <p:spPr>
              <a:xfrm>
                <a:off x="502920" y="2658601"/>
                <a:ext cx="8476488" cy="1034669"/>
              </a:xfrm>
              <a:prstGeom prst="rect">
                <a:avLst/>
              </a:prstGeom>
              <a:blipFill rotWithShape="1">
                <a:blip r:embed="rId4"/>
                <a:stretch>
                  <a:fillRect t="-47" r="6" b="-600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QB_4_AN.61_1#3ac594a0f.blank?vbadefaultcenterpage=1&amp;parentnodeid=f0ca8c442&amp;vbapositionanswer=22&amp;vbahtmlprocessed=1"/>
              <p:cNvSpPr/>
              <p:nvPr/>
            </p:nvSpPr>
            <p:spPr>
              <a:xfrm>
                <a:off x="7216902" y="3270295"/>
                <a:ext cx="603187" cy="353441"/>
              </a:xfrm>
              <a:prstGeom prst="rect">
                <a:avLst/>
              </a:prstGeom>
              <a:noFill/>
            </p:spPr>
            <p:txBody>
              <a:bodyPr wrap="none" lIns="0" tIns="0" rIns="0" bIns="0" rtlCol="0" anchor="t"/>
              <a:lstStyle/>
              <a:p>
                <a:pPr algn="ctr" latinLnBrk="1">
                  <a:lnSpc>
                    <a:spcPts val="3000"/>
                  </a:lnSpc>
                </a:pPr>
                <a14:m>
                  <m:oMath xmlns:m="http://schemas.openxmlformats.org/officeDocument/2006/math">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4" name="QB_4_AN.61_1#3ac594a0f.blank?vbadefaultcenterpage=1&amp;parentnodeid=f0ca8c442&amp;vbapositionanswer=22&amp;vbahtmlprocessed=1"/>
              <p:cNvSpPr>
                <a:spLocks noRot="1" noChangeAspect="1" noMove="1" noResize="1" noEditPoints="1" noAdjustHandles="1" noChangeArrowheads="1" noChangeShapeType="1" noTextEdit="1"/>
              </p:cNvSpPr>
              <p:nvPr/>
            </p:nvSpPr>
            <p:spPr>
              <a:xfrm>
                <a:off x="7216902" y="3270295"/>
                <a:ext cx="603187" cy="353441"/>
              </a:xfrm>
              <a:prstGeom prst="rect">
                <a:avLst/>
              </a:prstGeom>
              <a:blipFill rotWithShape="1">
                <a:blip r:embed="rId5"/>
                <a:stretch>
                  <a:fillRect l="-21" t="-13" r="11" b="-778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wipe(left)">
                                      <p:cBhvr>
                                        <p:cTn id="7" dur="500"/>
                                        <p:tgtEl>
                                          <p:spTgt spid="4">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wipe(left)">
                                      <p:cBhvr>
                                        <p:cTn id="10"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QB_4_AS.62_1#3ac594a0f?vbadefaultcenterpage=1&amp;parentnodeid=f0ca8c442&amp;vbahtmlprocessed=1&amp;bbb=1&amp;hasbroken=1"/>
              <p:cNvSpPr/>
              <p:nvPr/>
            </p:nvSpPr>
            <p:spPr>
              <a:xfrm>
                <a:off x="502920" y="756000"/>
                <a:ext cx="11183112" cy="4316984"/>
              </a:xfrm>
              <a:prstGeom prst="rect">
                <a:avLst/>
              </a:prstGeom>
              <a:noFill/>
            </p:spPr>
            <p:txBody>
              <a:bodyPr wrap="none" lIns="0" tIns="0" rIns="0" bIns="0" rtlCol="0" anchor="t"/>
              <a:lstStyle/>
              <a:p>
                <a:pPr algn="l" latinLnBrk="1">
                  <a:lnSpc>
                    <a:spcPct val="150000"/>
                  </a:lnSpc>
                </a:pPr>
                <a:r>
                  <a:rPr lang="en-US" altLang="zh-CN" sz="2400" b="1"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解析</a:t>
                </a:r>
                <a:r>
                  <a:rPr lang="en-US" altLang="zh-CN" sz="2400" b="1"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如图，取</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的中点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，连接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交于点</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𝐻</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，则</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在平</a:t>
                </a:r>
              </a:p>
              <a:p>
                <a:pPr latinLnBrk="1">
                  <a:lnSpc>
                    <a:spcPct val="150000"/>
                  </a:lnSpc>
                </a:pP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上的射影，因为</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𝐸</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𝐴𝐵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𝐵𝐸</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，得</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，从而直线</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𝐵𝐷</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所成的角</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𝐷𝐵𝐶</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30</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𝛽</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𝐵𝐶</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，易知</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，由三余弦定理得</a:t>
                </a:r>
              </a:p>
              <a:p>
                <a:pPr latinLnBrk="1">
                  <a:lnSpc>
                    <a:spcPct val="150000"/>
                  </a:lnSpc>
                </a:pP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𝛽</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cos</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𝜃</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6</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3</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𝛽</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，设二面角</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𝐷</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𝐵</m:t>
                    </m:r>
                    <m:sSub>
                      <m:sSub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b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e>
                      <m: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1</m:t>
                        </m:r>
                      </m:sub>
                    </m:sSub>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𝐶</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的大小为</a:t>
                </a:r>
              </a:p>
              <a:p>
                <a:pPr latinLnBrk="1">
                  <a:lnSpc>
                    <a:spcPct val="1500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𝛾</m:t>
                    </m:r>
                  </m:oMath>
                </a14:m>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，再由三正弦定理得</a:t>
                </a:r>
                <a14:m>
                  <m:oMath xmlns:m="http://schemas.openxmlformats.org/officeDocument/2006/math">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𝛼</m:t>
                        </m:r>
                      </m:num>
                      <m:den>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sin</m:t>
                        </m:r>
                        <m:r>
                          <m:rPr>
                            <m:nor/>
                          </m:rP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m:t> </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𝛽</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ad>
                          <m:radPr>
                            <m:degHide m:val="on"/>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radPr>
                          <m:deg/>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e>
                        </m:rad>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，所以</a:t>
                </a: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𝛾</m:t>
                    </m:r>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Sup>
                      <m:sSup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45</m:t>
                        </m:r>
                      </m:e>
                      <m:sup>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FF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2" name="QB_4_AS.62_1#3ac594a0f?vbadefaultcenterpage=1&amp;parentnodeid=f0ca8c442&amp;vbahtmlprocessed=1&amp;bbb=1&amp;hasbroken=1"/>
              <p:cNvSpPr>
                <a:spLocks noRot="1" noChangeAspect="1" noMove="1" noResize="1" noEditPoints="1" noAdjustHandles="1" noChangeArrowheads="1" noChangeShapeType="1" noTextEdit="1"/>
              </p:cNvSpPr>
              <p:nvPr/>
            </p:nvSpPr>
            <p:spPr>
              <a:xfrm>
                <a:off x="502920" y="756000"/>
                <a:ext cx="11183112" cy="4316984"/>
              </a:xfrm>
              <a:prstGeom prst="rect">
                <a:avLst/>
              </a:prstGeom>
              <a:blipFill rotWithShape="1">
                <a:blip r:embed="rId3"/>
                <a:stretch>
                  <a:fillRect t="-8" r="1" b="-5384"/>
                </a:stretch>
              </a:blipFill>
            </p:spPr>
            <p:txBody>
              <a:bodyPr/>
              <a:lstStyle/>
              <a:p>
                <a:r>
                  <a:rPr lang="zh-CN" altLang="en-US">
                    <a:noFill/>
                  </a:rPr>
                  <a:t> </a:t>
                </a:r>
              </a:p>
            </p:txBody>
          </p:sp>
        </mc:Fallback>
      </mc:AlternateContent>
      <p:pic>
        <p:nvPicPr>
          <p:cNvPr id="3" name="QB_4_AS.62_2#3ac594a0f?vbadefaultcenterpage=1&amp;parentnodeid=f0ca8c442&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111496" y="5201508"/>
            <a:ext cx="1975104" cy="1380744"/>
          </a:xfrm>
          <a:prstGeom prst="rect">
            <a:avLst/>
          </a:prstGeom>
          <a:noFill/>
          <a:extLst>
            <a:ext uri="{909E8E84-426E-40DD-AFC4-6F175D3DCCD1}">
              <a14:hiddenFill xmlns:a14="http://schemas.microsoft.com/office/drawing/2010/main">
                <a:solidFill>
                  <a:scrgbClr r="0" g="0" b="0">
                    <a:alpha val="0"/>
                  </a:scrgbClr>
                </a:solidFill>
              </a14:hiddenFill>
            </a:ext>
          </a:extLst>
        </p:spPr>
      </p:pic>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wipe(left)">
                                      <p:cBhvr>
                                        <p:cTn id="7" dur="500"/>
                                        <p:tgtEl>
                                          <p:spTgt spid="2">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wipe(left)">
                                      <p:cBhvr>
                                        <p:cTn id="10" dur="500"/>
                                        <p:tgtEl>
                                          <p:spTgt spid="2">
                                            <p:txEl>
                                              <p:pRg st="0" end="0"/>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Effect transition="in" filter="wipe(left)">
                                      <p:cBhvr>
                                        <p:cTn id="13" dur="500"/>
                                        <p:tgtEl>
                                          <p:spTgt spid="2">
                                            <p:txEl>
                                              <p:pRg st="1" end="1"/>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animEffect transition="in" filter="wipe(left)">
                                      <p:cBhvr>
                                        <p:cTn id="16" dur="500"/>
                                        <p:tgtEl>
                                          <p:spTgt spid="2">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wipe(left)">
                                      <p:cBhvr>
                                        <p:cTn id="19" dur="500"/>
                                        <p:tgtEl>
                                          <p:spTgt spid="2">
                                            <p:txEl>
                                              <p:pRg st="3" end="3"/>
                                            </p:txEl>
                                          </p:spTgt>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animEffect transition="in" filter="wipe(left)">
                                      <p:cBhvr>
                                        <p:cTn id="22" dur="500"/>
                                        <p:tgtEl>
                                          <p:spTgt spid="2">
                                            <p:txEl>
                                              <p:pRg st="4" end="4"/>
                                            </p:tx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Effect transition="in" filter="wipe(left)">
                                      <p:cBhvr>
                                        <p:cTn id="25" dur="500"/>
                                        <p:tgtEl>
                                          <p:spTgt spid="2">
                                            <p:txEl>
                                              <p:pRg st="5" end="5"/>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plit dir="in"/>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3_BD#7cc0d4c6f.fixed?vbadefaultcenterpage=1&amp;parentnodeid=21b33e0db&amp;vbahtmlprocessed=1"/>
          <p:cNvSpPr/>
          <p:nvPr/>
        </p:nvSpPr>
        <p:spPr>
          <a:xfrm>
            <a:off x="283464" y="2779776"/>
            <a:ext cx="11594592" cy="722376"/>
          </a:xfrm>
          <a:prstGeom prst="rect">
            <a:avLst/>
          </a:prstGeom>
          <a:noFill/>
        </p:spPr>
        <p:txBody>
          <a:bodyPr wrap="square" lIns="0" tIns="0" rIns="0" bIns="0" rtlCol="0" anchor="ctr"/>
          <a:lstStyle/>
          <a:p>
            <a:pPr algn="ctr" latinLnBrk="1">
              <a:lnSpc>
                <a:spcPct val="100000"/>
              </a:lnSpc>
            </a:pPr>
            <a:r>
              <a:rPr lang="en-US" altLang="zh-CN" sz="4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基础知识·诊断</a:t>
            </a:r>
            <a:endParaRPr lang="en-US" altLang="zh-CN" sz="4400" dirty="0"/>
          </a:p>
        </p:txBody>
      </p:sp>
      <p:pic>
        <p:nvPicPr>
          <p:cNvPr id="3" name="C_3#7cc0d4c6f.fixed?vbadefaultcenterpage=1&amp;parentnodeid=21b33e0db&amp;vbahtmlprocessed=1" descr="preencoded.png"/>
          <p:cNvPicPr>
            <a:picLocks noChangeAspect="1"/>
          </p:cNvPicPr>
          <p:nvPr/>
        </p:nvPicPr>
        <p:blipFill>
          <a:blip r:embed="rId3"/>
          <a:stretch>
            <a:fillRect/>
          </a:stretch>
        </p:blipFill>
        <p:spPr>
          <a:xfrm>
            <a:off x="1261872" y="3575304"/>
            <a:ext cx="9756648" cy="82296"/>
          </a:xfrm>
          <a:prstGeom prst="rect">
            <a:avLst/>
          </a:prstGeom>
        </p:spPr>
      </p:pic>
    </p:spTree>
  </p:cSld>
  <p:clrMapOvr>
    <a:masterClrMapping/>
  </p:clrMapOvr>
  <p:transition>
    <p:split dir="in"/>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_4_BD#f6a761897?vbadefaultcenterpage=1&amp;parentnodeid=7cc0d4c6f&amp;vbahtmlprocessed=1" descr="preencoded.png"/>
          <p:cNvPicPr>
            <a:picLocks noChangeAspect="1"/>
          </p:cNvPicPr>
          <p:nvPr/>
        </p:nvPicPr>
        <p:blipFill>
          <a:blip r:embed="rId3"/>
          <a:stretch>
            <a:fillRect/>
          </a:stretch>
        </p:blipFill>
        <p:spPr>
          <a:xfrm>
            <a:off x="3813048" y="756000"/>
            <a:ext cx="4562856" cy="530352"/>
          </a:xfrm>
          <a:prstGeom prst="rect">
            <a:avLst/>
          </a:prstGeom>
        </p:spPr>
      </p:pic>
      <p:sp>
        <p:nvSpPr>
          <p:cNvPr id="3" name="C_5_BD#679dd0a23?segpoint=1&amp;vbadefaultcenterpage=1&amp;parentnodeid=f6a761897&amp;vbahtmlprocessed=1"/>
          <p:cNvSpPr/>
          <p:nvPr/>
        </p:nvSpPr>
        <p:spPr>
          <a:xfrm>
            <a:off x="502920" y="1419448"/>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一、直线与平面垂直</a:t>
            </a:r>
            <a:endParaRPr lang="en-US" altLang="zh-CN" sz="2600" dirty="0"/>
          </a:p>
        </p:txBody>
      </p:sp>
      <mc:AlternateContent xmlns:mc="http://schemas.openxmlformats.org/markup-compatibility/2006" xmlns:a14="http://schemas.microsoft.com/office/drawing/2010/main">
        <mc:Choice Requires="a14">
          <p:sp>
            <p:nvSpPr>
              <p:cNvPr id="4" name="P_6_BD#98dbfae62?segpoint=1&amp;vbadefaultcenterpage=1&amp;parentnodeid=679dd0a23&amp;vbahtmlprocessed=1&amp;bbb=1"/>
              <p:cNvSpPr/>
              <p:nvPr/>
            </p:nvSpPr>
            <p:spPr>
              <a:xfrm>
                <a:off x="502920" y="2008791"/>
                <a:ext cx="11183112" cy="103466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直线和平面垂直的定义</a:t>
                </a:r>
                <a:endParaRPr lang="en-US" altLang="zh-CN" sz="2400" dirty="0"/>
              </a:p>
              <a:p>
                <a:pPr latinLnBrk="1">
                  <a:lnSpc>
                    <a:spcPct val="150000"/>
                  </a:lnSpc>
                </a:pP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如果直线</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spc="-5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内的</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①</a:t>
                </a:r>
                <a:r>
                  <a:rPr lang="en-US" altLang="zh-CN" sz="2400" i="0" spc="-50" dirty="0">
                    <a:solidFill>
                      <a:srgbClr val="000000"/>
                    </a:solidFill>
                    <a:latin typeface="宋体" panose="02010600030101010101" pitchFamily="2" charset="-122"/>
                    <a:ea typeface="宋体" panose="02010600030101010101" pitchFamily="2" charset="-122"/>
                    <a:cs typeface="宋体" panose="02010600030101010101" pitchFamily="34" charset="-120"/>
                  </a:rPr>
                  <a:t>______</a:t>
                </a:r>
                <a:r>
                  <a:rPr lang="en-US" altLang="zh-CN" sz="2400" b="0" i="0" spc="-5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一条直线都垂直，我们就说直线</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oMath>
                </a14:m>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与平面</a:t>
                </a:r>
                <a14:m>
                  <m:oMath xmlns:m="http://schemas.openxmlformats.org/officeDocument/2006/math">
                    <m:r>
                      <a:rPr lang="en-US" altLang="zh-CN" sz="2400" b="0" i="0" spc="-5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spc="-5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互相垂直.</a:t>
                </a:r>
                <a:endParaRPr lang="en-US" altLang="zh-CN" sz="2400" spc="-50" dirty="0"/>
              </a:p>
            </p:txBody>
          </p:sp>
        </mc:Choice>
        <mc:Fallback xmlns="">
          <p:sp>
            <p:nvSpPr>
              <p:cNvPr id="4" name="P_6_BD#98dbfae62?segpoint=1&amp;vbadefaultcenterpage=1&amp;parentnodeid=679dd0a23&amp;vbahtmlprocessed=1&amp;bbb=1"/>
              <p:cNvSpPr>
                <a:spLocks noRot="1" noChangeAspect="1" noMove="1" noResize="1" noEditPoints="1" noAdjustHandles="1" noChangeArrowheads="1" noChangeShapeType="1" noTextEdit="1"/>
              </p:cNvSpPr>
              <p:nvPr/>
            </p:nvSpPr>
            <p:spPr>
              <a:xfrm>
                <a:off x="502920" y="2008791"/>
                <a:ext cx="11183112" cy="1034669"/>
              </a:xfrm>
              <a:prstGeom prst="rect">
                <a:avLst/>
              </a:prstGeom>
              <a:blipFill rotWithShape="1">
                <a:blip r:embed="rId4"/>
                <a:stretch>
                  <a:fillRect t="-28" r="1" b="-6024"/>
                </a:stretch>
              </a:blipFill>
            </p:spPr>
            <p:txBody>
              <a:bodyPr/>
              <a:lstStyle/>
              <a:p>
                <a:r>
                  <a:rPr lang="zh-CN" altLang="en-US">
                    <a:noFill/>
                  </a:rPr>
                  <a:t> </a:t>
                </a:r>
              </a:p>
            </p:txBody>
          </p:sp>
        </mc:Fallback>
      </mc:AlternateContent>
      <p:sp>
        <p:nvSpPr>
          <p:cNvPr id="5" name="P_6_AN.1_1#98dbfae62.blank?vbadefaultcenterpage=1&amp;parentnodeid=679dd0a23&amp;vbapositionanswer=1&amp;vbahtmlprocessed=1"/>
          <p:cNvSpPr/>
          <p:nvPr/>
        </p:nvSpPr>
        <p:spPr>
          <a:xfrm>
            <a:off x="3988880" y="2519331"/>
            <a:ext cx="811213" cy="478790"/>
          </a:xfrm>
          <a:prstGeom prst="rect">
            <a:avLst/>
          </a:prstGeom>
          <a:noFill/>
        </p:spPr>
        <p:txBody>
          <a:bodyPr wrap="none" lIns="0" tIns="0" rIns="0" bIns="0" rtlCol="0" anchor="t"/>
          <a:lstStyle/>
          <a:p>
            <a:pPr algn="ctr" latinLnBrk="1">
              <a:lnSpc>
                <a:spcPts val="4200"/>
              </a:lnSpc>
            </a:pPr>
            <a:r>
              <a:rPr lang="en-US" altLang="zh-CN" sz="2400" b="0" i="0" spc="-5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任意</a:t>
            </a:r>
            <a:endParaRPr lang="en-US" altLang="zh-CN" sz="2400" spc="-5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_6_BD#98dbfae62?segpoint=1&amp;vbadefaultcenterpage=1&amp;parentnodeid=679dd0a23&amp;vbahtmlprocessed=1"/>
          <p:cNvSpPr/>
          <p:nvPr/>
        </p:nvSpPr>
        <p:spPr>
          <a:xfrm>
            <a:off x="502920" y="790240"/>
            <a:ext cx="11183112" cy="490030"/>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判定定理与性质定理</a:t>
            </a:r>
            <a:endParaRPr lang="en-US" altLang="zh-CN" sz="2400" dirty="0"/>
          </a:p>
        </p:txBody>
      </p:sp>
      <mc:AlternateContent xmlns:mc="http://schemas.openxmlformats.org/markup-compatibility/2006" xmlns:a14="http://schemas.microsoft.com/office/drawing/2010/main">
        <mc:Choice Requires="a14">
          <p:graphicFrame>
            <p:nvGraphicFramePr>
              <p:cNvPr id="9" name="P_6_BD#98dbfae62?colgroup=2,12,7,12&amp;vbadefaultcenterpage=1&amp;parentnodeid=679dd0a23&amp;vbahtmlprocessed=1&amp;bbb=1&amp;hasbroken=1"/>
              <p:cNvGraphicFramePr>
                <a:graphicFrameLocks noGrp="1"/>
              </p:cNvGraphicFramePr>
              <p:nvPr/>
            </p:nvGraphicFramePr>
            <p:xfrm>
              <a:off x="502920" y="1415588"/>
              <a:ext cx="11137392" cy="5028692"/>
            </p:xfrm>
            <a:graphic>
              <a:graphicData uri="http://schemas.openxmlformats.org/drawingml/2006/table">
                <a:tbl>
                  <a:tblPr/>
                  <a:tblGrid>
                    <a:gridCol w="1033272">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gridCol w="2331720">
                      <a:extLst>
                        <a:ext uri="{9D8B030D-6E8A-4147-A177-3AD203B41FA5}">
                          <a16:colId xmlns:a16="http://schemas.microsoft.com/office/drawing/2014/main" val="20002"/>
                        </a:ext>
                      </a:extLst>
                    </a:gridCol>
                    <a:gridCol w="3886200">
                      <a:extLst>
                        <a:ext uri="{9D8B030D-6E8A-4147-A177-3AD203B41FA5}">
                          <a16:colId xmlns:a16="http://schemas.microsoft.com/office/drawing/2014/main" val="20003"/>
                        </a:ext>
                      </a:extLst>
                    </a:gridCol>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文字语言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符号语言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12009">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如果一条直线与一个平面内</a:t>
                          </a: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的②</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那么该直线与此平面垂直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m>
                                    <m:mPr>
                                      <m:mcs>
                                        <m:mc>
                                          <m:mcPr>
                                            <m:count m:val="1"/>
                                            <m:mcJc m:val="center"/>
                                          </m:mcPr>
                                        </m:mc>
                                      </m:mcs>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mP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𝑂</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mr>
                                  </m:m>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𝑙</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92808">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性质</a:t>
                          </a: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垂直于同一个平面的两条直</a:t>
                          </a: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线③</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14:m>
                            <m:oMath xmlns:m="http://schemas.openxmlformats.org/officeDocument/2006/math">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d>
                                    <m:dPr>
                                      <m:begChr m:val=""/>
                                      <m:endChr m:val="}"/>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dPr>
                                    <m:e>
                                      <m:m>
                                        <m:mPr>
                                          <m:mcs>
                                            <m:mc>
                                              <m:mcPr>
                                                <m:count m:val="1"/>
                                                <m:mcJc m:val="center"/>
                                              </m:mcPr>
                                            </m:mc>
                                          </m:mcs>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mP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e>
                                        </m:mr>
                                        <m:m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𝛼</m:t>
                                            </m:r>
                                          </m:e>
                                        </m:mr>
                                      </m:m>
                                    </m:e>
                                  </m:d>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𝑎</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𝑏</m:t>
                                  </m:r>
                                </m:e>
                              </m:d>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mc:Choice>
        <mc:Fallback xmlns="">
          <p:graphicFrame>
            <p:nvGraphicFramePr>
              <p:cNvPr id="9" name="P_6_BD#98dbfae62?colgroup=2,12,7,12&amp;vbadefaultcenterpage=1&amp;parentnodeid=679dd0a23&amp;vbahtmlprocessed=1&amp;bbb=1&amp;hasbroken=1"/>
              <p:cNvGraphicFramePr>
                <a:graphicFrameLocks noGrp="1"/>
              </p:cNvGraphicFramePr>
              <p:nvPr/>
            </p:nvGraphicFramePr>
            <p:xfrm>
              <a:off x="502920" y="1415588"/>
              <a:ext cx="11137392" cy="4940173"/>
            </p:xfrm>
            <a:graphic>
              <a:graphicData uri="http://schemas.openxmlformats.org/drawingml/2006/table">
                <a:tbl>
                  <a:tblPr/>
                  <a:tblGrid>
                    <a:gridCol w="1033272"/>
                    <a:gridCol w="3886200"/>
                    <a:gridCol w="2331720"/>
                    <a:gridCol w="3886200"/>
                  </a:tblGrid>
                  <a:tr h="435356">
                    <a:tc>
                      <a:txBody>
                        <a:bodyPr/>
                        <a:lstStyle/>
                        <a:p>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文字语言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图形语言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l" latinLnBrk="1" hangingPunct="0">
                            <a:lnSpc>
                              <a:spcPct val="13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符号语言</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r>
                  <a:tr h="2664460">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判定</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如果一条直线与一个平面内</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的②</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______________</a:t>
                          </a: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那么该直线与此平面垂直</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r h="1892935">
                    <a:tc>
                      <a:txBody>
                        <a:bodyPr/>
                        <a:lstStyle/>
                        <a:p>
                          <a:pPr mar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性质</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ctr"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定理</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垂直于同一个平面的两条直</a:t>
                          </a:r>
                          <a:endPar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marL="0" lvl="0" indent="0" algn="l" latinLnBrk="1" hangingPunct="0">
                            <a:lnSpc>
                              <a:spcPct val="130000"/>
                            </a:lnSpc>
                          </a:pPr>
                          <a:r>
                            <a:rPr lang="en-US" altLang="zh-CN" sz="2400" b="0" i="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线③</a:t>
                          </a:r>
                          <a:r>
                            <a:rPr lang="en-US" altLang="zh-CN" sz="2400" i="0">
                              <a:solidFill>
                                <a:srgbClr val="000000"/>
                              </a:solidFill>
                              <a:latin typeface="宋体" panose="02010600030101010101" pitchFamily="2" charset="-122"/>
                              <a:ea typeface="宋体" panose="02010600030101010101" pitchFamily="2" charset="-122"/>
                              <a:cs typeface="宋体" panose="02010600030101010101" pitchFamily="34" charset="-120"/>
                            </a:rPr>
                            <a:t>______</a:t>
                          </a:r>
                          <a:endParaRPr lang="en-US" altLang="zh-CN" sz="1200" dirty="0"/>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latinLnBrk="1" hangingPunct="0">
                            <a:lnSpc>
                              <a:spcPct val="150000"/>
                            </a:lnSpc>
                          </a:pPr>
                          <a:endParaRPr lang="en-US" altLang="zh-CN" sz="900" spc="0" dirty="0">
                            <a:latin typeface="宋体" panose="02010600030101010101" pitchFamily="2" charset="-122"/>
                          </a:endParaRPr>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endParaRPr lang="zh-CN"/>
                        </a:p>
                      </a:txBody>
                      <a:tcPr marL="72000" marR="72000" marT="0" marB="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blipFill>
                          <a:blip r:embed="rId3"/>
                        </a:blipFill>
                      </a:tcPr>
                    </a:tc>
                  </a:tr>
                </a:tbl>
              </a:graphicData>
            </a:graphic>
          </p:graphicFrame>
        </mc:Fallback>
      </mc:AlternateContent>
      <p:pic>
        <p:nvPicPr>
          <p:cNvPr id="4" name="P_6_BD#98dbfae62.table_image?tableimageindex=1&amp;vbadefaultcenterpage=1&amp;parentnodeid=679dd0a23&amp;vbahtmlprocessed=1" descr="preencoded.png"/>
          <p:cNvPicPr>
            <a:picLocks noChangeAspect="1"/>
          </p:cNvPicPr>
          <p:nvPr/>
        </p:nvPicPr>
        <p:blipFill>
          <a:blip r:embed="rId4">
            <a:clrChange>
              <a:clrFrom>
                <a:srgbClr val="FFFFFF"/>
              </a:clrFrom>
              <a:clrTo>
                <a:srgbClr val="FFFFFF">
                  <a:alpha val="0"/>
                </a:srgbClr>
              </a:clrTo>
            </a:clrChange>
          </a:blip>
          <a:stretch>
            <a:fillRect/>
          </a:stretch>
        </p:blipFill>
        <p:spPr>
          <a:xfrm>
            <a:off x="5591556" y="2027665"/>
            <a:ext cx="1993392" cy="2258568"/>
          </a:xfrm>
          <a:prstGeom prst="rect">
            <a:avLst/>
          </a:prstGeom>
          <a:noFill/>
          <a:extLst>
            <a:ext uri="{909E8E84-426E-40DD-AFC4-6F175D3DCCD1}">
              <a14:hiddenFill xmlns:a14="http://schemas.microsoft.com/office/drawing/2010/main">
                <a:solidFill>
                  <a:scrgbClr r="0" g="0" b="0">
                    <a:alpha val="0"/>
                  </a:scrgbClr>
                </a:solidFill>
              </a14:hiddenFill>
            </a:ext>
          </a:extLst>
        </p:spPr>
      </p:pic>
      <p:pic>
        <p:nvPicPr>
          <p:cNvPr id="5" name="P_6_BD#98dbfae62.table_image?tableimageindex=2&amp;vbadefaultcenterpage=1&amp;parentnodeid=679dd0a23&amp;vbahtmlprocessed=1" descr="preencoded.png"/>
          <p:cNvPicPr>
            <a:picLocks noChangeAspect="1"/>
          </p:cNvPicPr>
          <p:nvPr/>
        </p:nvPicPr>
        <p:blipFill>
          <a:blip r:embed="rId5">
            <a:clrChange>
              <a:clrFrom>
                <a:srgbClr val="FFFFFF"/>
              </a:clrFrom>
              <a:clrTo>
                <a:srgbClr val="FFFFFF">
                  <a:alpha val="0"/>
                </a:srgbClr>
              </a:clrTo>
            </a:clrChange>
          </a:blip>
          <a:stretch>
            <a:fillRect/>
          </a:stretch>
        </p:blipFill>
        <p:spPr>
          <a:xfrm>
            <a:off x="5568696" y="4549821"/>
            <a:ext cx="2039112" cy="1719072"/>
          </a:xfrm>
          <a:prstGeom prst="rect">
            <a:avLst/>
          </a:prstGeom>
          <a:noFill/>
          <a:extLst>
            <a:ext uri="{909E8E84-426E-40DD-AFC4-6F175D3DCCD1}">
              <a14:hiddenFill xmlns:a14="http://schemas.microsoft.com/office/drawing/2010/main">
                <a:solidFill>
                  <a:scrgbClr r="0" g="0" b="0">
                    <a:alpha val="0"/>
                  </a:scrgbClr>
                </a:solidFill>
              </a14:hiddenFill>
            </a:ext>
          </a:extLst>
        </p:spPr>
      </p:pic>
      <p:sp>
        <p:nvSpPr>
          <p:cNvPr id="6" name="P_6_AN.2_1#98dbfae62.blank?vbadefaultcenterpage=1&amp;parentnodeid=679dd0a23&amp;vbapositionanswer=2&amp;vbahtmlprocessed=1"/>
          <p:cNvSpPr/>
          <p:nvPr/>
        </p:nvSpPr>
        <p:spPr>
          <a:xfrm>
            <a:off x="2268592" y="2901171"/>
            <a:ext cx="2049463" cy="431165"/>
          </a:xfrm>
          <a:prstGeom prst="rect">
            <a:avLst/>
          </a:prstGeom>
          <a:noFill/>
        </p:spPr>
        <p:txBody>
          <a:bodyPr wrap="none" lIns="0" tIns="0" rIns="0" bIns="0" rtlCol="0" anchor="t"/>
          <a:lstStyle/>
          <a:p>
            <a:pPr algn="ctr" latinLnBrk="1">
              <a:lnSpc>
                <a:spcPts val="37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两条相交直线</a:t>
            </a:r>
            <a:endParaRPr lang="en-US" altLang="zh-CN" sz="2400" dirty="0"/>
          </a:p>
        </p:txBody>
      </p:sp>
      <p:sp>
        <p:nvSpPr>
          <p:cNvPr id="7" name="P_6_AN.3_1#98dbfae62.blank?vbadefaultcenterpage=1&amp;parentnodeid=679dd0a23&amp;vbapositionanswer=3&amp;vbahtmlprocessed=1"/>
          <p:cNvSpPr/>
          <p:nvPr/>
        </p:nvSpPr>
        <p:spPr>
          <a:xfrm>
            <a:off x="2268592" y="5393418"/>
            <a:ext cx="830263" cy="431165"/>
          </a:xfrm>
          <a:prstGeom prst="rect">
            <a:avLst/>
          </a:prstGeom>
          <a:noFill/>
        </p:spPr>
        <p:txBody>
          <a:bodyPr wrap="none" lIns="0" tIns="0" rIns="0" bIns="0" rtlCol="0" anchor="t"/>
          <a:lstStyle/>
          <a:p>
            <a:pPr algn="ctr" latinLnBrk="1">
              <a:lnSpc>
                <a:spcPts val="3700"/>
              </a:lnSpc>
            </a:pPr>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平行</a:t>
            </a:r>
            <a:endParaRPr lang="en-US" altLang="zh-CN" sz="2400" dirty="0"/>
          </a:p>
        </p:txBody>
      </p:sp>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wipe(left)">
                                      <p:cBhvr>
                                        <p:cTn id="7" dur="500"/>
                                        <p:tgtEl>
                                          <p:spTgt spid="6">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bg/>
                                          </p:spTgt>
                                        </p:tgtEl>
                                        <p:attrNameLst>
                                          <p:attrName>style.visibility</p:attrName>
                                        </p:attrNameLst>
                                      </p:cBhvr>
                                      <p:to>
                                        <p:strVal val="visible"/>
                                      </p:to>
                                    </p:set>
                                    <p:animEffect transition="in" filter="wipe(left)">
                                      <p:cBhvr>
                                        <p:cTn id="15" dur="500"/>
                                        <p:tgtEl>
                                          <p:spTgt spid="7">
                                            <p:bg/>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Effect transition="in" filter="wipe(left)">
                                      <p:cBhvr>
                                        <p:cTn id="18"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bldP spid="7"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_5_BD#b28bdbafc?segpoint=1&amp;vbadefaultcenterpage=1&amp;parentnodeid=f6a761897&amp;vbahtmlprocessed=1"/>
          <p:cNvSpPr/>
          <p:nvPr/>
        </p:nvSpPr>
        <p:spPr>
          <a:xfrm>
            <a:off x="502920" y="756000"/>
            <a:ext cx="11183112" cy="949960"/>
          </a:xfrm>
          <a:prstGeom prst="rect">
            <a:avLst/>
          </a:prstGeom>
          <a:noFill/>
        </p:spPr>
        <p:txBody>
          <a:bodyPr wrap="square" lIns="0" tIns="0" rIns="0" bIns="0" rtlCol="0" anchor="t"/>
          <a:lstStyle/>
          <a:p>
            <a:pPr algn="l" latinLnBrk="1">
              <a:lnSpc>
                <a:spcPct val="150000"/>
              </a:lnSpc>
            </a:pPr>
            <a:r>
              <a:rPr lang="en-US" altLang="zh-CN" sz="26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二、直线和平面所成的角</a:t>
            </a:r>
            <a:endParaRPr lang="en-US" altLang="zh-CN" sz="2600" dirty="0"/>
          </a:p>
        </p:txBody>
      </p:sp>
      <mc:AlternateContent xmlns:mc="http://schemas.openxmlformats.org/markup-compatibility/2006" xmlns:a14="http://schemas.microsoft.com/office/drawing/2010/main">
        <mc:Choice Requires="a14">
          <p:sp>
            <p:nvSpPr>
              <p:cNvPr id="3" name="P_6_BD#446f2df63?segpoint=1&amp;vbadefaultcenterpage=1&amp;parentnodeid=b28bdbafc&amp;vbahtmlprocessed=1&amp;bbb=1&amp;hasbroken=1"/>
              <p:cNvSpPr/>
              <p:nvPr/>
            </p:nvSpPr>
            <p:spPr>
              <a:xfrm>
                <a:off x="502920" y="1348391"/>
                <a:ext cx="11183112" cy="1583309"/>
              </a:xfrm>
              <a:prstGeom prst="rect">
                <a:avLst/>
              </a:prstGeom>
              <a:noFill/>
            </p:spPr>
            <p:txBody>
              <a:bodyPr wrap="non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1.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定义：平面的一条斜线和它在平面上的射影所成的角叫作这条直线和这个平面所</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成的角.一条直线垂直于平面，则它们所成的角是</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90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一条直线和平面平行或在</a:t>
                </a:r>
                <a:endPar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endParaRPr>
              </a:p>
              <a:p>
                <a:pPr latinLnBrk="1">
                  <a:lnSpc>
                    <a:spcPct val="150000"/>
                  </a:lnSpc>
                </a:pP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平面内，则它们所成的角是</a:t>
                </a:r>
                <a14:m>
                  <m:oMath xmlns:m="http://schemas.openxmlformats.org/officeDocument/2006/math">
                    <m:sSup>
                      <m:sSupPr>
                        <m:ctrlPr>
                          <a:rPr lang="en-US" altLang="zh-CN" sz="2400" b="0" i="1"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ctrlPr>
                      </m:sSupPr>
                      <m:e>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0</m:t>
                        </m:r>
                      </m:e>
                      <m:sup>
                        <m:r>
                          <a:rPr lang="en-US" altLang="zh-CN" sz="2400" b="0" i="0" dirty="0">
                            <a:solidFill>
                              <a:srgbClr val="000000"/>
                            </a:solidFill>
                            <a:latin typeface="Cambria Math" panose="02040503050406030204" pitchFamily="18" charset="0"/>
                            <a:ea typeface="微软雅黑" panose="020B0503020204020204" pitchFamily="34" charset="-122"/>
                            <a:cs typeface="Times New Roman" panose="02020603050405020304" pitchFamily="34" charset="-120"/>
                          </a:rPr>
                          <m:t>∘</m:t>
                        </m:r>
                      </m:sup>
                    </m:sSup>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r>
                  <a:rPr lang="en-US" altLang="zh-CN" sz="2400" b="0" i="0" dirty="0">
                    <a:solidFill>
                      <a:srgbClr val="000000"/>
                    </a:solidFill>
                    <a:latin typeface="宋体" panose="02010600030101010101" pitchFamily="2" charset="-122"/>
                    <a:ea typeface="宋体" panose="02010600030101010101" pitchFamily="2" charset="-122"/>
                    <a:cs typeface="宋体" panose="02010600030101010101" pitchFamily="34" charset="-120"/>
                  </a:rPr>
                  <a:t> </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Choice>
        <mc:Fallback xmlns="">
          <p:sp>
            <p:nvSpPr>
              <p:cNvPr id="3" name="P_6_BD#446f2df63?segpoint=1&amp;vbadefaultcenterpage=1&amp;parentnodeid=b28bdbafc&amp;vbahtmlprocessed=1&amp;bbb=1&amp;hasbroken=1"/>
              <p:cNvSpPr>
                <a:spLocks noRot="1" noChangeAspect="1" noMove="1" noResize="1" noEditPoints="1" noAdjustHandles="1" noChangeArrowheads="1" noChangeShapeType="1" noTextEdit="1"/>
              </p:cNvSpPr>
              <p:nvPr/>
            </p:nvSpPr>
            <p:spPr>
              <a:xfrm>
                <a:off x="502920" y="1348391"/>
                <a:ext cx="11183112" cy="1583309"/>
              </a:xfrm>
              <a:prstGeom prst="rect">
                <a:avLst/>
              </a:prstGeom>
              <a:blipFill rotWithShape="1">
                <a:blip r:embed="rId3"/>
                <a:stretch>
                  <a:fillRect t="-18" r="1" b="-3936"/>
                </a:stretch>
              </a:blipFill>
            </p:spPr>
            <p:txBody>
              <a:bodyPr/>
              <a:lstStyle/>
              <a:p>
                <a:r>
                  <a:rPr lang="zh-CN" altLang="en-US">
                    <a:noFill/>
                  </a:rPr>
                  <a:t> </a:t>
                </a:r>
              </a:p>
            </p:txBody>
          </p:sp>
        </mc:Fallback>
      </mc:AlternateContent>
      <p:sp>
        <p:nvSpPr>
          <p:cNvPr id="4" name="P_6_BD#446f2df63?segpoint=1&amp;vbadefaultcenterpage=1&amp;parentnodeid=b28bdbafc&amp;vbahtmlprocessed=1"/>
          <p:cNvSpPr/>
          <p:nvPr/>
        </p:nvSpPr>
        <p:spPr>
          <a:xfrm>
            <a:off x="502920" y="2943448"/>
            <a:ext cx="11183112" cy="486029"/>
          </a:xfrm>
          <a:prstGeom prst="rect">
            <a:avLst/>
          </a:prstGeom>
          <a:noFill/>
        </p:spPr>
        <p:txBody>
          <a:bodyPr wrap="square" lIns="0" tIns="0" rIns="0" bIns="0" rtlCol="0" anchor="t"/>
          <a:lstStyle/>
          <a:p>
            <a:pPr algn="l" latinLnBrk="1">
              <a:lnSpc>
                <a:spcPct val="150000"/>
              </a:lnSpc>
            </a:pPr>
            <a:r>
              <a:rPr lang="en-US" altLang="zh-CN" sz="2400" b="1"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2. </a:t>
            </a:r>
            <a:r>
              <a:rPr lang="en-US" altLang="zh-CN" sz="2400" b="0" i="0" dirty="0" err="1">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取值范围</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：④</a:t>
            </a:r>
            <a:r>
              <a:rPr lang="en-US" altLang="zh-CN" sz="2400" i="0" dirty="0">
                <a:solidFill>
                  <a:srgbClr val="000000"/>
                </a:solidFill>
                <a:latin typeface="宋体" panose="02010600030101010101" pitchFamily="2" charset="-122"/>
                <a:ea typeface="宋体" panose="02010600030101010101" pitchFamily="2" charset="-122"/>
                <a:cs typeface="宋体" panose="02010600030101010101" pitchFamily="34" charset="-120"/>
              </a:rPr>
              <a:t>_______</a:t>
            </a:r>
            <a:r>
              <a:rPr lang="en-US" altLang="zh-CN" sz="2400" b="0" i="0" dirty="0">
                <a:solidFill>
                  <a:srgbClr val="000000"/>
                </a:solidFill>
                <a:latin typeface="Times New Roman" panose="02020603050405020304" pitchFamily="34" charset="0"/>
                <a:ea typeface="微软雅黑" panose="020B0503020204020204" pitchFamily="34" charset="-122"/>
                <a:cs typeface="Times New Roman" panose="02020603050405020304" pitchFamily="34" charset="-120"/>
              </a:rPr>
              <a:t>.</a:t>
            </a:r>
            <a:endParaRPr lang="en-US" altLang="zh-CN" sz="2400" dirty="0"/>
          </a:p>
        </p:txBody>
      </p:sp>
      <mc:AlternateContent xmlns:mc="http://schemas.openxmlformats.org/markup-compatibility/2006" xmlns:a14="http://schemas.microsoft.com/office/drawing/2010/main">
        <mc:Choice Requires="a14">
          <p:sp>
            <p:nvSpPr>
              <p:cNvPr id="5" name="P_6_AN.4_1#446f2df63.blank?vbadefaultcenterpage=1&amp;parentnodeid=b28bdbafc&amp;vbapositionanswer=4&amp;vbahtmlprocessed=1&amp;rh=37.8"/>
              <p:cNvSpPr/>
              <p:nvPr/>
            </p:nvSpPr>
            <p:spPr>
              <a:xfrm>
                <a:off x="2653128" y="2898449"/>
                <a:ext cx="992188" cy="480060"/>
              </a:xfrm>
              <a:prstGeom prst="rect">
                <a:avLst/>
              </a:prstGeom>
              <a:noFill/>
            </p:spPr>
            <p:txBody>
              <a:bodyPr wrap="none" lIns="0" tIns="0" rIns="0" bIns="0" rtlCol="0" anchor="t"/>
              <a:lstStyle/>
              <a:p>
                <a:pPr algn="ctr" latinLnBrk="1">
                  <a:lnSpc>
                    <a:spcPts val="3800"/>
                  </a:lnSpc>
                </a:pPr>
                <a14:m>
                  <m:oMath xmlns:m="http://schemas.openxmlformats.org/officeDocument/2006/math">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[0</m:t>
                    </m:r>
                  </m:oMath>
                </a14:m>
                <a:r>
                  <a:rPr lang="en-US" altLang="zh-CN" sz="2400" b="0" i="0" dirty="0">
                    <a:solidFill>
                      <a:srgbClr val="FF0000"/>
                    </a:solidFill>
                    <a:latin typeface="Times New Roman" panose="02020603050405020304" pitchFamily="34" charset="0"/>
                    <a:ea typeface="微软雅黑" panose="020B0503020204020204" pitchFamily="34" charset="-122"/>
                    <a:cs typeface="Times New Roman" panose="02020603050405020304" pitchFamily="34" charset="-120"/>
                  </a:rPr>
                  <a:t>，</a:t>
                </a:r>
                <a14:m>
                  <m:oMath xmlns:m="http://schemas.openxmlformats.org/officeDocument/2006/math">
                    <m:f>
                      <m:fPr>
                        <m:ctrlPr>
                          <a:rPr lang="en-US" altLang="zh-CN" sz="2400" b="0" i="1"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ctrlPr>
                      </m:fPr>
                      <m:num>
                        <m:r>
                          <m:rPr>
                            <m:sty m:val="p"/>
                          </m:rP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π</m:t>
                        </m:r>
                      </m:num>
                      <m:den>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2</m:t>
                        </m:r>
                      </m:den>
                    </m:f>
                    <m:r>
                      <a:rPr lang="en-US" altLang="zh-CN" sz="2400" b="0" i="0" dirty="0">
                        <a:solidFill>
                          <a:srgbClr val="FF0000"/>
                        </a:solidFill>
                        <a:latin typeface="Cambria Math" panose="02040503050406030204" pitchFamily="18" charset="0"/>
                        <a:ea typeface="微软雅黑" panose="020B0503020204020204" pitchFamily="34" charset="-122"/>
                        <a:cs typeface="Times New Roman" panose="02020603050405020304" pitchFamily="34" charset="-120"/>
                      </a:rPr>
                      <m:t>]</m:t>
                    </m:r>
                  </m:oMath>
                </a14:m>
                <a:r>
                  <a:rPr lang="en-US" altLang="zh-CN" sz="100" b="0" i="0" kern="0" spc="-99900" dirty="0">
                    <a:solidFill>
                      <a:srgbClr val="FFFFFF"/>
                    </a:solidFill>
                    <a:latin typeface="Times New Roman" panose="02020603050405020304" pitchFamily="34" charset="0"/>
                    <a:ea typeface="微软雅黑" panose="020B0503020204020204" pitchFamily="34" charset="-122"/>
                    <a:cs typeface="Times New Roman" panose="02020603050405020304" pitchFamily="34" charset="-120"/>
                  </a:rPr>
                  <a:t> </a:t>
                </a:r>
                <a:endParaRPr lang="en-US" altLang="zh-CN" sz="100" dirty="0"/>
              </a:p>
            </p:txBody>
          </p:sp>
        </mc:Choice>
        <mc:Fallback xmlns="">
          <p:sp>
            <p:nvSpPr>
              <p:cNvPr id="5" name="P_6_AN.4_1#446f2df63.blank?vbadefaultcenterpage=1&amp;parentnodeid=b28bdbafc&amp;vbapositionanswer=4&amp;vbahtmlprocessed=1&amp;rh=37.8"/>
              <p:cNvSpPr>
                <a:spLocks noRot="1" noChangeAspect="1" noMove="1" noResize="1" noEditPoints="1" noAdjustHandles="1" noChangeArrowheads="1" noChangeShapeType="1" noTextEdit="1"/>
              </p:cNvSpPr>
              <p:nvPr/>
            </p:nvSpPr>
            <p:spPr>
              <a:xfrm>
                <a:off x="2653128" y="2898449"/>
                <a:ext cx="992188" cy="480060"/>
              </a:xfrm>
              <a:prstGeom prst="rect">
                <a:avLst/>
              </a:prstGeom>
              <a:blipFill rotWithShape="1">
                <a:blip r:embed="rId4"/>
                <a:stretch>
                  <a:fillRect l="-10" t="-2181" r="42" b="-465"/>
                </a:stretch>
              </a:blipFill>
            </p:spPr>
            <p:txBody>
              <a:bodyPr/>
              <a:lstStyle/>
              <a:p>
                <a:r>
                  <a:rPr lang="zh-CN" altLang="en-US">
                    <a:noFill/>
                  </a:rPr>
                  <a:t> </a:t>
                </a:r>
              </a:p>
            </p:txBody>
          </p:sp>
        </mc:Fallback>
      </mc:AlternateContent>
    </p:spTree>
  </p:cSld>
  <p:clrMapOvr>
    <a:masterClrMapping/>
  </p:clrMapOvr>
  <p:transition>
    <p:spli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Effect transition="in" filter="wipe(left)">
                                      <p:cBhvr>
                                        <p:cTn id="7" dur="500"/>
                                        <p:tgtEl>
                                          <p:spTgt spid="5">
                                            <p:bg/>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DZiMTU1MDljNDlhODY1MWYwNDk4MjYwNjJlNDA3ZTQifQ=="/>
</p:tagLst>
</file>

<file path=ppt/theme/theme1.xml><?xml version="1.0" encoding="utf-8"?>
<a:theme xmlns:a="http://schemas.openxmlformats.org/drawingml/2006/mai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TotalTime>
  <Words>1404</Words>
  <Application>Microsoft Office PowerPoint</Application>
  <PresentationFormat>宽屏</PresentationFormat>
  <Paragraphs>372</Paragraphs>
  <Slides>54</Slides>
  <Notes>51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54</vt:i4>
      </vt:variant>
    </vt:vector>
  </HeadingPairs>
  <TitlesOfParts>
    <vt:vector size="63" baseType="lpstr">
      <vt:lpstr>MS Mincho</vt:lpstr>
      <vt:lpstr>等线</vt:lpstr>
      <vt:lpstr>宋体</vt:lpstr>
      <vt:lpstr>微软雅黑</vt:lpstr>
      <vt:lpstr>Arial</vt:lpstr>
      <vt:lpstr>Calibri</vt:lpstr>
      <vt:lpstr>Cambria Math</vt:lpstr>
      <vt:lpstr>Times New Roman</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微软用户</cp:lastModifiedBy>
  <cp:revision>8</cp:revision>
  <dcterms:created xsi:type="dcterms:W3CDTF">2023-12-21T12:24:00Z</dcterms:created>
  <dcterms:modified xsi:type="dcterms:W3CDTF">2024-01-18T08:13:02Z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80FA823C41DA4721A95DE5AAE3057E06_12</vt:lpwstr>
  </property>
  <property fmtid="{D5CDD505-2E9C-101B-9397-08002B2CF9AE}" pid="3" name="KSOProductBuildVer">
    <vt:lpwstr>2052-12.1.0.15990</vt:lpwstr>
  </property>
</Properties>
</file>